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85" r:id="rId15"/>
    <p:sldId id="268" r:id="rId16"/>
    <p:sldId id="272" r:id="rId17"/>
    <p:sldId id="281" r:id="rId18"/>
    <p:sldId id="286" r:id="rId19"/>
    <p:sldId id="287" r:id="rId20"/>
    <p:sldId id="288" r:id="rId21"/>
    <p:sldId id="289" r:id="rId22"/>
    <p:sldId id="300" r:id="rId23"/>
    <p:sldId id="297" r:id="rId24"/>
    <p:sldId id="298" r:id="rId25"/>
    <p:sldId id="299" r:id="rId26"/>
    <p:sldId id="301" r:id="rId27"/>
    <p:sldId id="290" r:id="rId28"/>
    <p:sldId id="291" r:id="rId29"/>
    <p:sldId id="292" r:id="rId30"/>
    <p:sldId id="293" r:id="rId31"/>
    <p:sldId id="294" r:id="rId32"/>
    <p:sldId id="296" r:id="rId33"/>
    <p:sldId id="295" r:id="rId34"/>
    <p:sldId id="282" r:id="rId35"/>
  </p:sldIdLst>
  <p:sldSz cx="9906000" cy="6858000" type="A4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2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  <a:srgbClr val="99FF66"/>
    <a:srgbClr val="99FFCC"/>
    <a:srgbClr val="FF66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54" autoAdjust="0"/>
    <p:restoredTop sz="84254" autoAdjust="0"/>
  </p:normalViewPr>
  <p:slideViewPr>
    <p:cSldViewPr>
      <p:cViewPr varScale="1">
        <p:scale>
          <a:sx n="96" d="100"/>
          <a:sy n="96" d="100"/>
        </p:scale>
        <p:origin x="1362" y="8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337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6" d="100"/>
          <a:sy n="126" d="100"/>
        </p:scale>
        <p:origin x="-1950" y="-84"/>
      </p:cViewPr>
      <p:guideLst>
        <p:guide orient="horz" pos="3222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2FB06E2-B132-4A3A-B0AA-BBC64F94772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0663" y="9705975"/>
            <a:ext cx="3051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0000"/>
              </a:lnSpc>
              <a:defRPr sz="1200"/>
            </a:lvl1pPr>
          </a:lstStyle>
          <a:p>
            <a:pPr>
              <a:defRPr/>
            </a:pPr>
            <a:fld id="{98EBAA6E-123C-4054-8C74-5BE3D6F4D8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94EB334-8D7C-442B-B5AF-65AB2D9B11D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87438" y="1062038"/>
            <a:ext cx="4946650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BB2CFBF8-946D-49E6-92D6-9828C561C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4829175"/>
            <a:ext cx="4479925" cy="446087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69D45B1E-3228-4935-B8C1-D0C323FA0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975" y="4959350"/>
            <a:ext cx="2640013" cy="295275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>
            <a:lvl1pPr defTabSz="7620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620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620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620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620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88000"/>
              </a:lnSpc>
              <a:defRPr/>
            </a:pPr>
            <a:r>
              <a:rPr lang="sv-SE" altLang="sv-SE" sz="1800">
                <a:latin typeface="Times New Roman" pitchFamily="18" charset="0"/>
              </a:rPr>
              <a:t>A N T E C K N I N G A R</a:t>
            </a:r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413A9850-BBDE-48E2-8E86-C3352D88A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338" y="9671050"/>
            <a:ext cx="25400" cy="184150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31750" name="Rectangle 6">
            <a:extLst>
              <a:ext uri="{FF2B5EF4-FFF2-40B4-BE49-F238E27FC236}">
                <a16:creationId xmlns:a16="http://schemas.microsoft.com/office/drawing/2014/main" id="{63609F52-2B1C-4BB2-B69C-543C8613C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200" y="9459913"/>
            <a:ext cx="1824038" cy="382587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>
            <a:lvl1pPr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Datum för presentationen</a:t>
            </a:r>
          </a:p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Sida  </a:t>
            </a:r>
            <a:fld id="{21CDF52A-9A5A-4F2E-BB24-F6E1E71A59B2}" type="slidenum">
              <a:rPr lang="sv-SE" altLang="sv-SE" sz="1200" smtClean="0">
                <a:latin typeface="Times New Roman" panose="02020603050405020304" pitchFamily="18" charset="0"/>
              </a:rPr>
              <a:pPr algn="ctr">
                <a:lnSpc>
                  <a:spcPct val="90000"/>
                </a:lnSpc>
                <a:defRPr/>
              </a:pPr>
              <a:t>‹#›</a:t>
            </a:fld>
            <a:endParaRPr lang="sv-SE" altLang="sv-SE" sz="12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33B530A-B276-4EE4-A3DA-DE239B80E0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86F1149-89BD-423D-A469-E3D61D7C2E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475A5784-54B6-481B-A455-0E378234B2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CC0E42C3-9DA9-42A2-892A-C6A864A907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926013"/>
            <a:ext cx="5680075" cy="40290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altLang="sv-SE">
                <a:latin typeface="Arial" panose="020B0604020202020204" pitchFamily="34" charset="0"/>
              </a:rPr>
              <a:t>Uniform Resource Identifier  (ASCII)</a:t>
            </a:r>
          </a:p>
          <a:p>
            <a:r>
              <a:rPr lang="fr-FR" altLang="sv-SE">
                <a:latin typeface="Arial" panose="020B0604020202020204" pitchFamily="34" charset="0"/>
              </a:rPr>
              <a:t>Internationalized Resource Identifier (Unicode)</a:t>
            </a:r>
          </a:p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8158" y="1142984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000372"/>
            <a:ext cx="6934200" cy="2638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77211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356" y="142852"/>
            <a:ext cx="7667644" cy="64294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06" y="1000108"/>
            <a:ext cx="8958294" cy="550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9722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8279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9">
            <a:extLst>
              <a:ext uri="{FF2B5EF4-FFF2-40B4-BE49-F238E27FC236}">
                <a16:creationId xmlns:a16="http://schemas.microsoft.com/office/drawing/2014/main" id="{614A11D6-E0FD-42EC-B229-8A3D92B590F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0388" y="115888"/>
            <a:ext cx="998537" cy="4254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sv-SE" sz="800" dirty="0"/>
              <a:t>SDXML VT2024</a:t>
            </a:r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nikos </a:t>
            </a:r>
            <a:r>
              <a:rPr lang="sv-SE" sz="800" dirty="0" err="1"/>
              <a:t>dimitrakas</a:t>
            </a:r>
            <a:endParaRPr lang="sv-SE" sz="800" dirty="0"/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SU/DSV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2D2DDC2D-D4B7-42CB-94CB-69DFDFD3C0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15888"/>
            <a:ext cx="4381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C49E6C6B-781F-4C58-9BEA-BEF93DDD9A5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0354" y="541338"/>
            <a:ext cx="438150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l">
              <a:lnSpc>
                <a:spcPct val="90000"/>
              </a:lnSpc>
              <a:defRPr/>
            </a:pPr>
            <a:fld id="{AAC4DAEB-31D7-447B-A68E-2F3444A88BFE}" type="slidenum">
              <a:rPr lang="sv-SE" altLang="en-US" sz="1000" smtClean="0"/>
              <a:pPr marL="0" indent="0" algn="l">
                <a:lnSpc>
                  <a:spcPct val="90000"/>
                </a:lnSpc>
                <a:defRPr/>
              </a:pPr>
              <a:t>‹#›</a:t>
            </a:fld>
            <a:endParaRPr lang="sv-SE" alt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4572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9144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13716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18288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296863" indent="-296863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500" b="1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900" b="1">
          <a:solidFill>
            <a:schemeClr val="tx1"/>
          </a:solidFill>
          <a:latin typeface="+mn-lt"/>
        </a:defRPr>
      </a:lvl2pPr>
      <a:lvl3pPr marL="1187450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900" b="1">
          <a:solidFill>
            <a:schemeClr val="tx1"/>
          </a:solidFill>
          <a:latin typeface="+mn-lt"/>
        </a:defRPr>
      </a:lvl3pPr>
      <a:lvl4pPr marL="1601788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500" b="1">
          <a:solidFill>
            <a:schemeClr val="tx1"/>
          </a:solidFill>
          <a:latin typeface="+mn-lt"/>
        </a:defRPr>
      </a:lvl4pPr>
      <a:lvl5pPr marL="20764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5pPr>
      <a:lvl6pPr marL="25336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6pPr>
      <a:lvl7pPr marL="29908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7pPr>
      <a:lvl8pPr marL="34480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8pPr>
      <a:lvl9pPr marL="39052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4">
            <a:extLst>
              <a:ext uri="{FF2B5EF4-FFF2-40B4-BE49-F238E27FC236}">
                <a16:creationId xmlns:a16="http://schemas.microsoft.com/office/drawing/2014/main" id="{2319303A-D724-4E1B-AE71-91B5997F1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" y="5300663"/>
            <a:ext cx="94329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Corresponding reading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Chapter 1, 4, 16, 18 of the course book</a:t>
            </a:r>
          </a:p>
          <a:p>
            <a:r>
              <a:rPr lang="sv-SE" altLang="sv-SE" sz="1600" b="0">
                <a:latin typeface="Arial Unicode MS" panose="020B0604020202020204" pitchFamily="34" charset="-128"/>
              </a:rPr>
              <a:t>Section 31.4 of Database Systems (Connolly, Begg) 6th edition (section 30.4 in 5th edition)</a:t>
            </a: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A09C78AF-1158-4365-AE24-80C179F6996B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704850" y="549275"/>
            <a:ext cx="8420100" cy="172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SDXML VT2024</a:t>
            </a:r>
            <a:br>
              <a:rPr lang="en-US" altLang="sv-SE"/>
            </a:br>
            <a:r>
              <a:rPr lang="en-US" altLang="sv-SE"/>
              <a:t>Models and languages for </a:t>
            </a:r>
            <a:br>
              <a:rPr lang="en-US" altLang="sv-SE"/>
            </a:br>
            <a:r>
              <a:rPr lang="en-US" altLang="sv-SE"/>
              <a:t>semi-structured data and XML</a:t>
            </a:r>
            <a:br>
              <a:rPr lang="en-US" altLang="sv-SE"/>
            </a:br>
            <a:br>
              <a:rPr lang="en-US" altLang="sv-SE"/>
            </a:br>
            <a:endParaRPr lang="en-US" altLang="sv-SE"/>
          </a:p>
        </p:txBody>
      </p:sp>
      <p:sp>
        <p:nvSpPr>
          <p:cNvPr id="4100" name="Subtitle 2">
            <a:extLst>
              <a:ext uri="{FF2B5EF4-FFF2-40B4-BE49-F238E27FC236}">
                <a16:creationId xmlns:a16="http://schemas.microsoft.com/office/drawing/2014/main" id="{364A373A-6107-416E-A5D9-18A9183A74AE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xfrm>
            <a:off x="1522413" y="4005263"/>
            <a:ext cx="6934200" cy="1200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nikos dimitrakas</a:t>
            </a:r>
            <a:br>
              <a:rPr lang="en-US" altLang="sv-SE"/>
            </a:br>
            <a:r>
              <a:rPr lang="en-US" altLang="sv-SE"/>
              <a:t>nikos@dsv.su.se</a:t>
            </a:r>
            <a:br>
              <a:rPr lang="en-US" altLang="sv-SE"/>
            </a:br>
            <a:r>
              <a:rPr lang="en-US" altLang="sv-SE"/>
              <a:t>08-161295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C9CADCE-BA0C-4BDA-8ED3-C5241F99DABC}"/>
              </a:ext>
            </a:extLst>
          </p:cNvPr>
          <p:cNvSpPr txBox="1">
            <a:spLocks/>
          </p:cNvSpPr>
          <p:nvPr/>
        </p:nvSpPr>
        <p:spPr bwMode="auto">
          <a:xfrm>
            <a:off x="779463" y="2535238"/>
            <a:ext cx="8420100" cy="1470025"/>
          </a:xfrm>
          <a:prstGeom prst="rect">
            <a:avLst/>
          </a:prstGeom>
          <a:noFill/>
        </p:spPr>
        <p:txBody>
          <a:bodyPr/>
          <a:lstStyle>
            <a:lvl1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2pPr>
            <a:lvl3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3pPr>
            <a:lvl4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4pPr>
            <a:lvl5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5pPr>
            <a:lvl6pPr marL="4572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6pPr>
            <a:lvl7pPr marL="9144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7pPr>
            <a:lvl8pPr marL="13716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8pPr>
            <a:lvl9pPr marL="18288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sv-SE" kern="0"/>
              <a:t>XML-based languages</a:t>
            </a:r>
          </a:p>
          <a:p>
            <a:pPr>
              <a:defRPr/>
            </a:pPr>
            <a:r>
              <a:rPr lang="en-US" altLang="sv-SE" kern="0"/>
              <a:t>Usages of XML and SSD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A886B867-1068-4ABE-BD48-995631F1236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XML-based languages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BDD439AD-7702-4DDD-9DC5-4F8E9B7835A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Definition of structure</a:t>
            </a:r>
          </a:p>
          <a:p>
            <a:r>
              <a:rPr lang="en-US" altLang="sv-SE"/>
              <a:t>Definition of semantics</a:t>
            </a:r>
          </a:p>
          <a:p>
            <a:endParaRPr lang="en-US" altLang="sv-SE"/>
          </a:p>
          <a:p>
            <a:r>
              <a:rPr lang="en-US" altLang="sv-SE"/>
              <a:t>XML basic rules</a:t>
            </a:r>
          </a:p>
          <a:p>
            <a:pPr lvl="1"/>
            <a:r>
              <a:rPr lang="en-US" altLang="sv-SE"/>
              <a:t>Alphabet, Vocabulary</a:t>
            </a:r>
          </a:p>
          <a:p>
            <a:r>
              <a:rPr lang="en-US" altLang="sv-SE"/>
              <a:t>XML Schema (or DTD)</a:t>
            </a:r>
          </a:p>
          <a:p>
            <a:pPr lvl="1"/>
            <a:r>
              <a:rPr lang="en-US" altLang="sv-SE"/>
              <a:t>Grammar, Syntax</a:t>
            </a:r>
          </a:p>
          <a:p>
            <a:r>
              <a:rPr lang="en-US" altLang="sv-SE"/>
              <a:t>XML Schema annotations (for humans)</a:t>
            </a:r>
          </a:p>
          <a:p>
            <a:pPr lvl="1"/>
            <a:r>
              <a:rPr lang="en-US" altLang="sv-SE"/>
              <a:t>Semantics, Meaning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40822F50-BEB6-4027-BBE3-961F3F01D96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928813" y="142875"/>
            <a:ext cx="7977187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XML-based languages - examples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8A858DA9-29F2-4380-8404-9B19380025C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DC (Dublin Core)</a:t>
            </a:r>
          </a:p>
          <a:p>
            <a:r>
              <a:rPr lang="en-US" altLang="sv-SE"/>
              <a:t>MathML</a:t>
            </a:r>
          </a:p>
          <a:p>
            <a:r>
              <a:rPr lang="en-US" altLang="sv-SE"/>
              <a:t>CML (Chemical Markup Language)</a:t>
            </a:r>
          </a:p>
          <a:p>
            <a:r>
              <a:rPr lang="en-US" altLang="sv-SE"/>
              <a:t>RecipeML</a:t>
            </a:r>
          </a:p>
          <a:p>
            <a:r>
              <a:rPr lang="en-US" altLang="sv-SE"/>
              <a:t>ODF (Open Document Format)</a:t>
            </a:r>
          </a:p>
          <a:p>
            <a:r>
              <a:rPr lang="en-US" altLang="sv-SE"/>
              <a:t>OOXML (Open Office XML)</a:t>
            </a:r>
          </a:p>
          <a:p>
            <a:r>
              <a:rPr lang="en-US" altLang="sv-SE"/>
              <a:t>SVG (Scalable Vector Graphics)</a:t>
            </a:r>
          </a:p>
          <a:p>
            <a:r>
              <a:rPr lang="en-US" altLang="sv-SE"/>
              <a:t>WSDL (Web Services Description Language)</a:t>
            </a:r>
          </a:p>
          <a:p>
            <a:r>
              <a:rPr lang="en-US" altLang="sv-SE"/>
              <a:t>RSS (Really Simple Syndication)</a:t>
            </a:r>
          </a:p>
          <a:p>
            <a:r>
              <a:rPr lang="en-US" altLang="sv-SE"/>
              <a:t>RDF and RDFS (Resource Description Framework)</a:t>
            </a:r>
          </a:p>
          <a:p>
            <a:pPr lvl="1"/>
            <a:r>
              <a:rPr lang="en-US" altLang="sv-SE"/>
              <a:t>RDF XML (RDF is much more than an XML-based language)</a:t>
            </a:r>
          </a:p>
          <a:p>
            <a:r>
              <a:rPr lang="en-US" altLang="sv-SE"/>
              <a:t>And many, many more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5C2F3C3E-3491-4CB1-805D-AFBAC5B010F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DC (Dublin Core)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FEE6F321-55C5-4D9D-AF54-8847079CAA2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253537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/>
              <a:t>Catalog metadata for books, articles, etc.</a:t>
            </a:r>
          </a:p>
          <a:p>
            <a:pPr lvl="1">
              <a:defRPr/>
            </a:pPr>
            <a:r>
              <a:rPr lang="en-US" dirty="0"/>
              <a:t>Close relation to RDF</a:t>
            </a:r>
          </a:p>
          <a:p>
            <a:pPr>
              <a:defRPr/>
            </a:pPr>
            <a:r>
              <a:rPr lang="en-US" dirty="0"/>
              <a:t>15 elements</a:t>
            </a:r>
          </a:p>
          <a:p>
            <a:pPr lvl="1">
              <a:defRPr/>
            </a:pPr>
            <a:r>
              <a:rPr lang="en-US" dirty="0"/>
              <a:t>Title, Subject, Description, Type, Source, Relation, Coverage, Creator, Publisher, Contributor, Rights, Date, Format, Identifier, Language</a:t>
            </a:r>
          </a:p>
          <a:p>
            <a:pPr>
              <a:defRPr/>
            </a:pPr>
            <a:r>
              <a:rPr lang="en-US" dirty="0"/>
              <a:t>Many more metadata terms</a:t>
            </a:r>
          </a:p>
          <a:p>
            <a:pPr lvl="1">
              <a:defRPr/>
            </a:pPr>
            <a:r>
              <a:rPr lang="en-US" dirty="0"/>
              <a:t>Redefine the 15 elements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sz="2000" dirty="0"/>
              <a:t>&lt;book </a:t>
            </a:r>
            <a:r>
              <a:rPr lang="en-US" sz="2000" dirty="0" err="1"/>
              <a:t>xmlns:dc</a:t>
            </a:r>
            <a:r>
              <a:rPr lang="en-US" sz="2000" dirty="0"/>
              <a:t>="http://purl.org/dc/elements/1.1/"&gt;</a:t>
            </a:r>
            <a:br>
              <a:rPr lang="en-US" sz="2000" dirty="0"/>
            </a:br>
            <a:r>
              <a:rPr lang="en-US" sz="2000" dirty="0"/>
              <a:t>  &lt;</a:t>
            </a:r>
            <a:r>
              <a:rPr lang="en-US" sz="2000" dirty="0" err="1"/>
              <a:t>dc:title</a:t>
            </a:r>
            <a:r>
              <a:rPr lang="en-US" sz="2000" dirty="0"/>
              <a:t>&gt;The blue sea&lt;/</a:t>
            </a:r>
            <a:r>
              <a:rPr lang="en-US" sz="2000" dirty="0" err="1"/>
              <a:t>dc:title</a:t>
            </a:r>
            <a:r>
              <a:rPr lang="en-US" sz="2000" dirty="0"/>
              <a:t>&gt; </a:t>
            </a:r>
            <a:br>
              <a:rPr lang="en-US" sz="2000" dirty="0"/>
            </a:br>
            <a:r>
              <a:rPr lang="en-US" sz="2000" dirty="0"/>
              <a:t>  &lt;</a:t>
            </a:r>
            <a:r>
              <a:rPr lang="en-US" sz="2000" dirty="0" err="1"/>
              <a:t>dc:description</a:t>
            </a:r>
            <a:r>
              <a:rPr lang="en-US" sz="2000" dirty="0"/>
              <a:t>&gt;B</a:t>
            </a:r>
            <a:r>
              <a:rPr lang="en-US" sz="2000" dirty="0" err="1"/>
              <a:t>ook</a:t>
            </a:r>
            <a:r>
              <a:rPr lang="en-US" sz="2000" dirty="0"/>
              <a:t> with pictures about the ocean&lt;/</a:t>
            </a:r>
            <a:r>
              <a:rPr lang="en-US" sz="2000" dirty="0" err="1"/>
              <a:t>dc:description</a:t>
            </a:r>
            <a:r>
              <a:rPr lang="en-US" sz="2000" dirty="0"/>
              <a:t>&gt; </a:t>
            </a:r>
            <a:br>
              <a:rPr lang="en-US" sz="2000" dirty="0"/>
            </a:br>
            <a:r>
              <a:rPr lang="en-US" sz="2000" dirty="0"/>
              <a:t>  &lt;</a:t>
            </a:r>
            <a:r>
              <a:rPr lang="en-US" sz="2000" dirty="0" err="1"/>
              <a:t>dc:publisher</a:t>
            </a:r>
            <a:r>
              <a:rPr lang="en-US" sz="2000" dirty="0"/>
              <a:t>&gt;Great Books Publishing&lt;/</a:t>
            </a:r>
            <a:r>
              <a:rPr lang="en-US" sz="2000" dirty="0" err="1"/>
              <a:t>dc:publisher</a:t>
            </a:r>
            <a:r>
              <a:rPr lang="en-US" sz="2000" dirty="0"/>
              <a:t>&gt;   </a:t>
            </a:r>
            <a:br>
              <a:rPr lang="en-US" sz="2000" dirty="0"/>
            </a:br>
            <a:r>
              <a:rPr lang="en-US" sz="2000" dirty="0"/>
              <a:t>  &lt;!-- </a:t>
            </a:r>
            <a:r>
              <a:rPr lang="en-US" sz="2000" dirty="0" err="1"/>
              <a:t>etc</a:t>
            </a:r>
            <a:r>
              <a:rPr lang="en-US" sz="2000" dirty="0"/>
              <a:t> --&gt;</a:t>
            </a:r>
            <a:br>
              <a:rPr lang="en-US" sz="2000" dirty="0"/>
            </a:br>
            <a:r>
              <a:rPr lang="en-US" sz="2000" dirty="0"/>
              <a:t>&lt;/book&gt;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5D5815D8-B9F5-42F8-9A8F-3982569E599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MathML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EAAE7E6E-8BA7-40FD-BC1D-216BDFD7D44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98107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/>
              <a:t>Representation of mathematical equations</a:t>
            </a:r>
          </a:p>
          <a:p>
            <a:pPr lvl="1">
              <a:defRPr/>
            </a:pPr>
            <a:r>
              <a:rPr lang="en-US" dirty="0"/>
              <a:t>Visual representation</a:t>
            </a:r>
          </a:p>
          <a:p>
            <a:pPr lvl="1">
              <a:defRPr/>
            </a:pPr>
            <a:r>
              <a:rPr lang="en-US" dirty="0"/>
              <a:t>Semantic representation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sz="3200" dirty="0"/>
              <a:t>x</a:t>
            </a:r>
            <a:r>
              <a:rPr lang="en-US" sz="3200" baseline="30000" dirty="0"/>
              <a:t>3</a:t>
            </a:r>
            <a:r>
              <a:rPr lang="en-US" sz="3200" dirty="0"/>
              <a:t>+5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sz="2000" dirty="0"/>
              <a:t>&lt;math&gt;</a:t>
            </a:r>
            <a:br>
              <a:rPr lang="en-US" sz="2000" dirty="0"/>
            </a:br>
            <a:r>
              <a:rPr lang="en-US" sz="2000" dirty="0"/>
              <a:t> &lt;</a:t>
            </a:r>
            <a:r>
              <a:rPr lang="en-US" sz="2000" dirty="0" err="1"/>
              <a:t>mrow</a:t>
            </a:r>
            <a:r>
              <a:rPr lang="en-US" sz="2000" dirty="0"/>
              <a:t>&gt;</a:t>
            </a:r>
            <a:br>
              <a:rPr lang="en-US" sz="2000" dirty="0"/>
            </a:br>
            <a:r>
              <a:rPr lang="en-US" sz="2000" dirty="0"/>
              <a:t>  &lt;</a:t>
            </a:r>
            <a:r>
              <a:rPr lang="en-US" sz="2000" dirty="0" err="1"/>
              <a:t>msup</a:t>
            </a:r>
            <a:r>
              <a:rPr lang="en-US" sz="2000" dirty="0"/>
              <a:t>&gt; </a:t>
            </a:r>
            <a:br>
              <a:rPr lang="en-US" sz="2000" dirty="0"/>
            </a:br>
            <a:r>
              <a:rPr lang="en-US" sz="2000" dirty="0"/>
              <a:t>    &lt;mi&gt;x&lt;/mi&gt; </a:t>
            </a:r>
            <a:br>
              <a:rPr lang="en-US" sz="2000" dirty="0"/>
            </a:br>
            <a:r>
              <a:rPr lang="en-US" sz="2000" dirty="0"/>
              <a:t>    &lt;</a:t>
            </a:r>
            <a:r>
              <a:rPr lang="en-US" sz="2000" dirty="0" err="1"/>
              <a:t>mn</a:t>
            </a:r>
            <a:r>
              <a:rPr lang="en-US" sz="2000" dirty="0"/>
              <a:t>&gt;3&lt;/</a:t>
            </a:r>
            <a:r>
              <a:rPr lang="en-US" sz="2000" dirty="0" err="1"/>
              <a:t>mn</a:t>
            </a:r>
            <a:r>
              <a:rPr lang="en-US" sz="2000" dirty="0"/>
              <a:t>&gt; </a:t>
            </a:r>
            <a:br>
              <a:rPr lang="en-US" sz="2000" dirty="0"/>
            </a:br>
            <a:r>
              <a:rPr lang="en-US" sz="2000" dirty="0"/>
              <a:t>  &lt;/</a:t>
            </a:r>
            <a:r>
              <a:rPr lang="en-US" sz="2000" dirty="0" err="1"/>
              <a:t>msup</a:t>
            </a:r>
            <a:r>
              <a:rPr lang="en-US" sz="2000" dirty="0"/>
              <a:t>&gt; </a:t>
            </a:r>
            <a:br>
              <a:rPr lang="en-US" sz="2000" dirty="0"/>
            </a:br>
            <a:r>
              <a:rPr lang="en-US" sz="2000" dirty="0"/>
              <a:t>  &lt;</a:t>
            </a:r>
            <a:r>
              <a:rPr lang="en-US" sz="2000" dirty="0" err="1"/>
              <a:t>mo</a:t>
            </a:r>
            <a:r>
              <a:rPr lang="en-US" sz="2000" dirty="0"/>
              <a:t>&gt;+&lt;/</a:t>
            </a:r>
            <a:r>
              <a:rPr lang="en-US" sz="2000" dirty="0" err="1"/>
              <a:t>mo</a:t>
            </a:r>
            <a:r>
              <a:rPr lang="en-US" sz="2000" dirty="0"/>
              <a:t>&gt;</a:t>
            </a:r>
            <a:br>
              <a:rPr lang="en-US" sz="2000" dirty="0"/>
            </a:br>
            <a:r>
              <a:rPr lang="en-US" sz="2000" dirty="0"/>
              <a:t>  &lt;</a:t>
            </a:r>
            <a:r>
              <a:rPr lang="en-US" sz="2000" dirty="0" err="1"/>
              <a:t>mn</a:t>
            </a:r>
            <a:r>
              <a:rPr lang="en-US" sz="2000" dirty="0"/>
              <a:t>&gt;5&lt;/</a:t>
            </a:r>
            <a:r>
              <a:rPr lang="en-US" sz="2000" dirty="0" err="1"/>
              <a:t>mn</a:t>
            </a:r>
            <a:r>
              <a:rPr lang="en-US" sz="2000" dirty="0"/>
              <a:t>&gt; </a:t>
            </a:r>
            <a:br>
              <a:rPr lang="en-US" sz="2000" dirty="0"/>
            </a:br>
            <a:r>
              <a:rPr lang="en-US" sz="2000" dirty="0"/>
              <a:t> &lt;/</a:t>
            </a:r>
            <a:r>
              <a:rPr lang="en-US" sz="2000" dirty="0" err="1"/>
              <a:t>mrow</a:t>
            </a:r>
            <a:r>
              <a:rPr lang="en-US" sz="2000" dirty="0"/>
              <a:t>&gt;</a:t>
            </a:r>
            <a:br>
              <a:rPr lang="en-US" sz="2000" dirty="0"/>
            </a:br>
            <a:r>
              <a:rPr lang="en-US" sz="2000" dirty="0"/>
              <a:t>&lt;/math&gt;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  <p:sp>
        <p:nvSpPr>
          <p:cNvPr id="9220" name="Content Placeholder 2">
            <a:extLst>
              <a:ext uri="{FF2B5EF4-FFF2-40B4-BE49-F238E27FC236}">
                <a16:creationId xmlns:a16="http://schemas.microsoft.com/office/drawing/2014/main" id="{E858061A-79E2-4D9D-9ACF-85678DDDAAE0}"/>
              </a:ext>
            </a:extLst>
          </p:cNvPr>
          <p:cNvSpPr txBox="1">
            <a:spLocks/>
          </p:cNvSpPr>
          <p:nvPr/>
        </p:nvSpPr>
        <p:spPr bwMode="auto">
          <a:xfrm>
            <a:off x="4881563" y="2924175"/>
            <a:ext cx="4681537" cy="372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SzPct val="100000"/>
            </a:pPr>
            <a:endParaRPr lang="en-US" altLang="sv-SE" sz="2000"/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altLang="sv-SE" sz="2000"/>
              <a:t>&lt;math&gt;</a:t>
            </a:r>
            <a:br>
              <a:rPr lang="en-US" altLang="sv-SE" sz="2000"/>
            </a:br>
            <a:r>
              <a:rPr lang="en-US" altLang="sv-SE" sz="2000"/>
              <a:t>  &lt;apply&gt;</a:t>
            </a:r>
            <a:br>
              <a:rPr lang="en-US" altLang="sv-SE" sz="2000"/>
            </a:br>
            <a:r>
              <a:rPr lang="en-US" altLang="sv-SE" sz="2000"/>
              <a:t>    &lt;plus /&gt;</a:t>
            </a:r>
            <a:br>
              <a:rPr lang="en-US" altLang="sv-SE" sz="2000"/>
            </a:br>
            <a:r>
              <a:rPr lang="en-US" altLang="sv-SE" sz="2000"/>
              <a:t>    &lt;apply&gt; </a:t>
            </a:r>
            <a:br>
              <a:rPr lang="en-US" altLang="sv-SE" sz="2000"/>
            </a:br>
            <a:r>
              <a:rPr lang="en-US" altLang="sv-SE" sz="2000"/>
              <a:t>      &lt;power /&gt;</a:t>
            </a:r>
            <a:br>
              <a:rPr lang="en-US" altLang="sv-SE" sz="2000"/>
            </a:br>
            <a:r>
              <a:rPr lang="en-US" altLang="sv-SE" sz="2000"/>
              <a:t>      &lt;ci&gt;x&lt;/ci&gt; </a:t>
            </a:r>
            <a:br>
              <a:rPr lang="en-US" altLang="sv-SE" sz="2000"/>
            </a:br>
            <a:r>
              <a:rPr lang="en-US" altLang="sv-SE" sz="2000"/>
              <a:t>      &lt;cn&gt;3&lt;/cn&gt; </a:t>
            </a:r>
            <a:br>
              <a:rPr lang="en-US" altLang="sv-SE" sz="2000"/>
            </a:br>
            <a:r>
              <a:rPr lang="en-US" altLang="sv-SE" sz="2000"/>
              <a:t>    &lt;/apply&gt; </a:t>
            </a:r>
            <a:br>
              <a:rPr lang="en-US" altLang="sv-SE" sz="2000"/>
            </a:br>
            <a:r>
              <a:rPr lang="en-US" altLang="sv-SE" sz="2000"/>
              <a:t>    &lt;cn&gt;5&lt;/cn&gt;</a:t>
            </a:r>
            <a:br>
              <a:rPr lang="en-US" altLang="sv-SE" sz="2000"/>
            </a:br>
            <a:r>
              <a:rPr lang="en-US" altLang="sv-SE" sz="2000"/>
              <a:t>  &lt;/apply&gt; </a:t>
            </a:r>
            <a:br>
              <a:rPr lang="en-US" altLang="sv-SE" sz="2000"/>
            </a:br>
            <a:r>
              <a:rPr lang="en-US" altLang="sv-SE" sz="2000"/>
              <a:t>&lt;/math&gt;</a:t>
            </a:r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</a:pPr>
            <a:endParaRPr lang="sv-SE" altLang="sv-SE"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B64437C9-8B94-4403-96AF-5CA3FEA0268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MathML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E30F4116-FF9C-4392-8601-6BD79B28525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98107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/>
              <a:t>Built-in support in certain browsers: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sz="1800" dirty="0"/>
              <a:t>&lt;?xml version="1.0" encoding="ISO-8859-1"?&gt;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&lt;math </a:t>
            </a:r>
            <a:r>
              <a:rPr lang="en-US" sz="1800" dirty="0" err="1"/>
              <a:t>xmlns</a:t>
            </a:r>
            <a:r>
              <a:rPr lang="en-US" sz="1800" dirty="0"/>
              <a:t>="http://www.w3.org/1998/Math/MathML"&gt;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  &lt;</a:t>
            </a:r>
            <a:r>
              <a:rPr lang="en-US" sz="1800" dirty="0" err="1"/>
              <a:t>mrow</a:t>
            </a:r>
            <a:r>
              <a:rPr lang="en-US" sz="1800" dirty="0"/>
              <a:t>&gt;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    &lt;</a:t>
            </a:r>
            <a:r>
              <a:rPr lang="en-US" sz="1800" dirty="0" err="1"/>
              <a:t>msup</a:t>
            </a:r>
            <a:r>
              <a:rPr lang="en-US" sz="1800" dirty="0"/>
              <a:t>&gt;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      &lt;mi&gt;x&lt;/mi&gt;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      &lt;</a:t>
            </a:r>
            <a:r>
              <a:rPr lang="en-US" sz="1800" dirty="0" err="1"/>
              <a:t>mn</a:t>
            </a:r>
            <a:r>
              <a:rPr lang="en-US" sz="1800" dirty="0"/>
              <a:t>&gt;3&lt;/</a:t>
            </a:r>
            <a:r>
              <a:rPr lang="en-US" sz="1800" dirty="0" err="1"/>
              <a:t>mn</a:t>
            </a:r>
            <a:r>
              <a:rPr lang="en-US" sz="1800" dirty="0"/>
              <a:t>&gt;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    &lt;/</a:t>
            </a:r>
            <a:r>
              <a:rPr lang="en-US" sz="1800" dirty="0" err="1"/>
              <a:t>msup</a:t>
            </a:r>
            <a:r>
              <a:rPr lang="en-US" sz="1800" dirty="0"/>
              <a:t>&gt;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    &lt;</a:t>
            </a:r>
            <a:r>
              <a:rPr lang="en-US" sz="1800" dirty="0" err="1"/>
              <a:t>mo</a:t>
            </a:r>
            <a:r>
              <a:rPr lang="en-US" sz="1800" dirty="0"/>
              <a:t>&gt;+&lt;/</a:t>
            </a:r>
            <a:r>
              <a:rPr lang="en-US" sz="1800" dirty="0" err="1"/>
              <a:t>mo</a:t>
            </a:r>
            <a:r>
              <a:rPr lang="en-US" sz="1800" dirty="0"/>
              <a:t>&gt; 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    &lt;</a:t>
            </a:r>
            <a:r>
              <a:rPr lang="en-US" sz="1800" dirty="0" err="1"/>
              <a:t>mn</a:t>
            </a:r>
            <a:r>
              <a:rPr lang="en-US" sz="1800" dirty="0"/>
              <a:t>&gt;5&lt;/</a:t>
            </a:r>
            <a:r>
              <a:rPr lang="en-US" sz="1800" dirty="0" err="1"/>
              <a:t>mn</a:t>
            </a:r>
            <a:r>
              <a:rPr lang="en-US" sz="1800" dirty="0"/>
              <a:t>&gt;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  &lt;/</a:t>
            </a:r>
            <a:r>
              <a:rPr lang="en-US" sz="1800" dirty="0" err="1"/>
              <a:t>mrow</a:t>
            </a:r>
            <a:r>
              <a:rPr lang="en-US" sz="1800" dirty="0"/>
              <a:t>&gt;</a:t>
            </a:r>
          </a:p>
          <a:p>
            <a:pPr marL="0" indent="0">
              <a:buFontTx/>
              <a:buNone/>
              <a:defRPr/>
            </a:pPr>
            <a:r>
              <a:rPr lang="en-US" sz="1800" dirty="0"/>
              <a:t>&lt;/math&gt;</a:t>
            </a:r>
            <a:endParaRPr lang="en-US" dirty="0"/>
          </a:p>
        </p:txBody>
      </p:sp>
      <p:pic>
        <p:nvPicPr>
          <p:cNvPr id="10244" name="Picture 2">
            <a:extLst>
              <a:ext uri="{FF2B5EF4-FFF2-40B4-BE49-F238E27FC236}">
                <a16:creationId xmlns:a16="http://schemas.microsoft.com/office/drawing/2014/main" id="{91254AA4-7C37-4AC6-9055-6DA2A4AA0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75" y="3284538"/>
            <a:ext cx="5000625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42FF1222-A943-401C-ADE0-2312E7B3C27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68450" y="142875"/>
            <a:ext cx="8337550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CML (Chemical Markup Language)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A40118B4-0B1A-45AB-ACAD-DBBC2731E0A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Representation of chemical formulas</a:t>
            </a:r>
          </a:p>
          <a:p>
            <a:pPr lvl="1"/>
            <a:r>
              <a:rPr lang="en-US" altLang="sv-SE"/>
              <a:t>molecules, reactions, etc</a:t>
            </a:r>
          </a:p>
          <a:p>
            <a:r>
              <a:rPr lang="en-US" altLang="sv-SE"/>
              <a:t>Elements</a:t>
            </a:r>
          </a:p>
          <a:p>
            <a:pPr lvl="1"/>
            <a:r>
              <a:rPr lang="en-US" altLang="sv-SE"/>
              <a:t>atom, atomParity, atomSet, atomType</a:t>
            </a:r>
          </a:p>
          <a:p>
            <a:pPr lvl="1"/>
            <a:r>
              <a:rPr lang="en-US" altLang="sv-SE"/>
              <a:t>electron, molecule, particle</a:t>
            </a:r>
          </a:p>
          <a:p>
            <a:pPr lvl="1"/>
            <a:r>
              <a:rPr lang="en-US" altLang="sv-SE"/>
              <a:t>action, reaction, reactant</a:t>
            </a:r>
          </a:p>
          <a:p>
            <a:pPr lvl="1"/>
            <a:r>
              <a:rPr lang="en-US" altLang="sv-SE"/>
              <a:t>angle, bond, crystal, dimension</a:t>
            </a:r>
          </a:p>
          <a:p>
            <a:pPr lvl="1"/>
            <a:r>
              <a:rPr lang="en-US" altLang="sv-SE"/>
              <a:t>formula, isotope, spectrum</a:t>
            </a:r>
          </a:p>
          <a:p>
            <a:pPr lvl="1"/>
            <a:r>
              <a:rPr lang="en-US" altLang="sv-SE"/>
              <a:t>etc.</a:t>
            </a:r>
          </a:p>
          <a:p>
            <a:r>
              <a:rPr lang="en-US" altLang="sv-SE"/>
              <a:t>Namespace</a:t>
            </a:r>
          </a:p>
          <a:p>
            <a:pPr lvl="1"/>
            <a:r>
              <a:rPr lang="en-US" altLang="sv-SE"/>
              <a:t>http://www.xml-cml.org/schema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C187027F-6F9C-4650-A5E2-3A4BC6F25FC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RecipeML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54446037-B6A2-4689-AAA1-60F393B58F8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74663" y="981075"/>
            <a:ext cx="8956675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Describes recipies</a:t>
            </a:r>
          </a:p>
          <a:p>
            <a:pPr lvl="1"/>
            <a:r>
              <a:rPr lang="en-US" altLang="sv-SE"/>
              <a:t>ingredients</a:t>
            </a:r>
          </a:p>
          <a:p>
            <a:pPr lvl="1"/>
            <a:r>
              <a:rPr lang="en-US" altLang="sv-SE"/>
              <a:t>process</a:t>
            </a:r>
          </a:p>
          <a:p>
            <a:r>
              <a:rPr lang="en-US" altLang="sv-SE"/>
              <a:t>Elements</a:t>
            </a:r>
          </a:p>
          <a:p>
            <a:pPr lvl="1"/>
            <a:r>
              <a:rPr lang="en-US" altLang="sv-SE"/>
              <a:t>recipe</a:t>
            </a:r>
          </a:p>
          <a:p>
            <a:pPr lvl="1"/>
            <a:r>
              <a:rPr lang="en-US" altLang="sv-SE"/>
              <a:t>ingredients and ing</a:t>
            </a:r>
          </a:p>
          <a:p>
            <a:pPr lvl="1"/>
            <a:r>
              <a:rPr lang="en-US" altLang="sv-SE"/>
              <a:t>directions and step</a:t>
            </a:r>
          </a:p>
        </p:txBody>
      </p:sp>
      <p:sp>
        <p:nvSpPr>
          <p:cNvPr id="12292" name="Rectangle 1">
            <a:extLst>
              <a:ext uri="{FF2B5EF4-FFF2-40B4-BE49-F238E27FC236}">
                <a16:creationId xmlns:a16="http://schemas.microsoft.com/office/drawing/2014/main" id="{0524F610-9164-4705-80B8-18089A656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7100" y="1196975"/>
            <a:ext cx="4953000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600"/>
              <a:t>&lt;recipeml&gt;</a:t>
            </a:r>
          </a:p>
          <a:p>
            <a:pPr eaLnBrk="1" hangingPunct="1"/>
            <a:r>
              <a:rPr lang="sv-SE" altLang="sv-SE" sz="1600"/>
              <a:t>  &lt;recipe&gt;</a:t>
            </a:r>
          </a:p>
          <a:p>
            <a:pPr eaLnBrk="1" hangingPunct="1"/>
            <a:r>
              <a:rPr lang="sv-SE" altLang="sv-SE" sz="1600"/>
              <a:t>    &lt;head&gt;</a:t>
            </a:r>
          </a:p>
          <a:p>
            <a:pPr eaLnBrk="1" hangingPunct="1"/>
            <a:r>
              <a:rPr lang="sv-SE" altLang="sv-SE" sz="1600"/>
              <a:t>      &lt;title&gt;Chocolate Milk&lt;/title&gt;</a:t>
            </a:r>
          </a:p>
          <a:p>
            <a:pPr eaLnBrk="1" hangingPunct="1"/>
            <a:r>
              <a:rPr lang="sv-SE" altLang="sv-SE" sz="1600"/>
              <a:t>    &lt;/head&gt;</a:t>
            </a:r>
          </a:p>
          <a:p>
            <a:pPr eaLnBrk="1" hangingPunct="1"/>
            <a:r>
              <a:rPr lang="sv-SE" altLang="sv-SE" sz="1600"/>
              <a:t>    &lt;ingredients&gt;</a:t>
            </a:r>
          </a:p>
          <a:p>
            <a:pPr eaLnBrk="1" hangingPunct="1"/>
            <a:r>
              <a:rPr lang="sv-SE" altLang="sv-SE" sz="1600"/>
              <a:t>      &lt;ing&gt;</a:t>
            </a:r>
          </a:p>
          <a:p>
            <a:pPr eaLnBrk="1" hangingPunct="1"/>
            <a:r>
              <a:rPr lang="sv-SE" altLang="sv-SE" sz="1600"/>
              <a:t>        &lt;amt&gt;&lt;qty&gt;1&lt;/qty&gt;&lt;unit&gt;cup&lt;/unit&gt;&lt;/amt&gt;</a:t>
            </a:r>
          </a:p>
          <a:p>
            <a:pPr eaLnBrk="1" hangingPunct="1"/>
            <a:r>
              <a:rPr lang="sv-SE" altLang="sv-SE" sz="1600"/>
              <a:t>        &lt;item&gt;milk&lt;/item&gt;</a:t>
            </a:r>
          </a:p>
          <a:p>
            <a:pPr eaLnBrk="1" hangingPunct="1"/>
            <a:r>
              <a:rPr lang="sv-SE" altLang="sv-SE" sz="1600"/>
              <a:t>      &lt;/ing&gt;</a:t>
            </a:r>
          </a:p>
          <a:p>
            <a:pPr eaLnBrk="1" hangingPunct="1"/>
            <a:r>
              <a:rPr lang="sv-SE" altLang="sv-SE" sz="1600"/>
              <a:t>      &lt;ing&gt;</a:t>
            </a:r>
          </a:p>
          <a:p>
            <a:pPr eaLnBrk="1" hangingPunct="1"/>
            <a:r>
              <a:rPr lang="sv-SE" altLang="sv-SE" sz="1600"/>
              <a:t>        &lt;amt&gt;&lt;qty&gt;2&lt;/qty&gt;&lt;unit&gt;tsp.&lt;/unit&gt;&lt;/amt&gt;</a:t>
            </a:r>
          </a:p>
          <a:p>
            <a:pPr eaLnBrk="1" hangingPunct="1"/>
            <a:r>
              <a:rPr lang="sv-SE" altLang="sv-SE" sz="1600"/>
              <a:t>        &lt;item&gt;chocolate powder&lt;/item&gt;</a:t>
            </a:r>
          </a:p>
          <a:p>
            <a:pPr eaLnBrk="1" hangingPunct="1"/>
            <a:r>
              <a:rPr lang="sv-SE" altLang="sv-SE" sz="1600"/>
              <a:t>      &lt;/ing&gt;</a:t>
            </a:r>
          </a:p>
          <a:p>
            <a:pPr eaLnBrk="1" hangingPunct="1"/>
            <a:r>
              <a:rPr lang="sv-SE" altLang="sv-SE" sz="1600"/>
              <a:t>    &lt;/ingredients&gt;</a:t>
            </a:r>
          </a:p>
          <a:p>
            <a:pPr eaLnBrk="1" hangingPunct="1"/>
            <a:r>
              <a:rPr lang="sv-SE" altLang="sv-SE" sz="1600"/>
              <a:t>    &lt;directions&gt;</a:t>
            </a:r>
          </a:p>
          <a:p>
            <a:pPr eaLnBrk="1" hangingPunct="1"/>
            <a:r>
              <a:rPr lang="sv-SE" altLang="sv-SE" sz="1600"/>
              <a:t>      &lt;step&gt;Pour the milk in a cup&lt;/step&gt;</a:t>
            </a:r>
          </a:p>
          <a:p>
            <a:pPr eaLnBrk="1" hangingPunct="1"/>
            <a:r>
              <a:rPr lang="sv-SE" altLang="sv-SE" sz="1600"/>
              <a:t>      &lt;step&gt;Add the chocolate powder&lt;/step&gt;</a:t>
            </a:r>
          </a:p>
          <a:p>
            <a:pPr eaLnBrk="1" hangingPunct="1"/>
            <a:r>
              <a:rPr lang="sv-SE" altLang="sv-SE" sz="1600"/>
              <a:t>      &lt;step&gt;Mix until powder dissolves&lt;/step&gt;</a:t>
            </a:r>
          </a:p>
          <a:p>
            <a:pPr eaLnBrk="1" hangingPunct="1"/>
            <a:r>
              <a:rPr lang="sv-SE" altLang="sv-SE" sz="1600"/>
              <a:t>    &lt;/directions&gt;</a:t>
            </a:r>
          </a:p>
          <a:p>
            <a:pPr eaLnBrk="1" hangingPunct="1"/>
            <a:r>
              <a:rPr lang="sv-SE" altLang="sv-SE" sz="1600"/>
              <a:t>  &lt;/recipe&gt;</a:t>
            </a:r>
          </a:p>
          <a:p>
            <a:pPr eaLnBrk="1" hangingPunct="1"/>
            <a:r>
              <a:rPr lang="sv-SE" altLang="sv-SE" sz="1600"/>
              <a:t>&lt;/recipeml&gt;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72F914BA-919A-48FF-87D1-95CF80655C1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ODF (Open Document Format)</a:t>
            </a:r>
            <a:br>
              <a:rPr lang="en-US" altLang="sv-SE"/>
            </a:br>
            <a:endParaRPr lang="en-US" altLang="sv-SE"/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7AA78A08-7BC6-4220-AD7D-A222BE0EDB0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For representing</a:t>
            </a:r>
          </a:p>
          <a:p>
            <a:pPr lvl="1"/>
            <a:r>
              <a:rPr lang="en-US" altLang="sv-SE"/>
              <a:t>documents</a:t>
            </a:r>
          </a:p>
          <a:p>
            <a:pPr lvl="1"/>
            <a:r>
              <a:rPr lang="en-US" altLang="sv-SE"/>
              <a:t>spreadsheets</a:t>
            </a:r>
          </a:p>
          <a:p>
            <a:pPr lvl="1"/>
            <a:r>
              <a:rPr lang="en-US" altLang="sv-SE"/>
              <a:t>presentations</a:t>
            </a:r>
          </a:p>
          <a:p>
            <a:pPr lvl="1"/>
            <a:r>
              <a:rPr lang="en-US" altLang="sv-SE"/>
              <a:t>graphs, diagrams, tables</a:t>
            </a:r>
          </a:p>
          <a:p>
            <a:r>
              <a:rPr lang="en-US" altLang="sv-SE"/>
              <a:t>OASIS standard and ISO standard</a:t>
            </a:r>
          </a:p>
          <a:p>
            <a:r>
              <a:rPr lang="en-US" altLang="sv-SE"/>
              <a:t>Uses MathML</a:t>
            </a:r>
          </a:p>
          <a:p>
            <a:r>
              <a:rPr lang="en-US" altLang="sv-SE"/>
              <a:t>The latest version has a formal relationship to RDF and DC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49F715DD-AD11-4C95-9480-3404C690BB2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OOXML (Open Office XML)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F9889A44-8D6F-41AC-BD31-CF2945613BA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Microsoft's counterpart to ODF</a:t>
            </a:r>
          </a:p>
          <a:p>
            <a:pPr lvl="1"/>
            <a:r>
              <a:rPr lang="en-US" altLang="sv-SE"/>
              <a:t>Became standard after much lobbying</a:t>
            </a:r>
          </a:p>
          <a:p>
            <a:pPr lvl="1"/>
            <a:endParaRPr lang="en-US" altLang="sv-SE"/>
          </a:p>
          <a:p>
            <a:r>
              <a:rPr lang="en-US" altLang="sv-SE"/>
              <a:t>Comprised of many smaller languages</a:t>
            </a:r>
          </a:p>
          <a:p>
            <a:pPr lvl="1"/>
            <a:r>
              <a:rPr lang="en-US" altLang="sv-SE"/>
              <a:t>WordprocessingML</a:t>
            </a:r>
          </a:p>
          <a:p>
            <a:pPr lvl="1"/>
            <a:r>
              <a:rPr lang="en-US" altLang="sv-SE"/>
              <a:t>SpreadsheetML</a:t>
            </a:r>
          </a:p>
          <a:p>
            <a:pPr lvl="1"/>
            <a:r>
              <a:rPr lang="en-US" altLang="sv-SE"/>
              <a:t>PresentationML</a:t>
            </a:r>
          </a:p>
          <a:p>
            <a:pPr lvl="1"/>
            <a:r>
              <a:rPr lang="en-US" altLang="sv-SE"/>
              <a:t>OfficeMathML</a:t>
            </a:r>
          </a:p>
          <a:p>
            <a:pPr lvl="1"/>
            <a:r>
              <a:rPr lang="en-US" altLang="sv-SE"/>
              <a:t>DrawingML</a:t>
            </a:r>
          </a:p>
          <a:p>
            <a:pPr lvl="1"/>
            <a:endParaRPr lang="en-US" altLang="sv-S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5FB7284F-16E3-4F37-9D0D-249A7723578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SVG (Scalable Vector Graphics)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59F117FB-6F96-4FC0-9495-3A9A0C34376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/>
              <a:t>Represents 2D graphics</a:t>
            </a:r>
          </a:p>
          <a:p>
            <a:pPr>
              <a:defRPr/>
            </a:pPr>
            <a:r>
              <a:rPr lang="en-US" dirty="0"/>
              <a:t>Supports</a:t>
            </a:r>
          </a:p>
          <a:p>
            <a:pPr lvl="1">
              <a:defRPr/>
            </a:pPr>
            <a:r>
              <a:rPr lang="en-US" dirty="0"/>
              <a:t>vector graphics</a:t>
            </a:r>
          </a:p>
          <a:p>
            <a:pPr lvl="1">
              <a:defRPr/>
            </a:pPr>
            <a:r>
              <a:rPr lang="en-US" dirty="0"/>
              <a:t>images</a:t>
            </a:r>
          </a:p>
          <a:p>
            <a:pPr lvl="1">
              <a:defRPr/>
            </a:pPr>
            <a:r>
              <a:rPr lang="en-US" dirty="0"/>
              <a:t>text</a:t>
            </a:r>
          </a:p>
          <a:p>
            <a:pPr lvl="1">
              <a:defRPr/>
            </a:pPr>
            <a:r>
              <a:rPr lang="en-US" dirty="0"/>
              <a:t>interactivity</a:t>
            </a:r>
          </a:p>
          <a:p>
            <a:pPr lvl="1">
              <a:defRPr/>
            </a:pPr>
            <a:r>
              <a:rPr lang="en-US" dirty="0"/>
              <a:t>animation</a:t>
            </a:r>
          </a:p>
          <a:p>
            <a:pPr>
              <a:defRPr/>
            </a:pPr>
            <a:r>
              <a:rPr lang="en-US" dirty="0"/>
              <a:t>Supported in most web browsers</a:t>
            </a:r>
          </a:p>
          <a:p>
            <a:pPr lvl="1">
              <a:defRPr/>
            </a:pPr>
            <a:r>
              <a:rPr lang="en-US" dirty="0"/>
              <a:t>Some may require a plugin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sz="1200" dirty="0"/>
              <a:t>&lt;</a:t>
            </a:r>
            <a:r>
              <a:rPr lang="en-US" sz="1200" dirty="0" err="1"/>
              <a:t>svg</a:t>
            </a:r>
            <a:r>
              <a:rPr lang="en-US" sz="1200" dirty="0"/>
              <a:t> width="100%" height="100%" version="1.1" </a:t>
            </a:r>
            <a:r>
              <a:rPr lang="en-US" sz="1200" dirty="0" err="1"/>
              <a:t>xmlns</a:t>
            </a:r>
            <a:r>
              <a:rPr lang="en-US" sz="1200" dirty="0"/>
              <a:t>="http://www.w3.org/2000/svg"&gt;</a:t>
            </a:r>
          </a:p>
          <a:p>
            <a:pPr marL="0" indent="0">
              <a:buFontTx/>
              <a:buNone/>
              <a:defRPr/>
            </a:pPr>
            <a:r>
              <a:rPr lang="en-US" sz="1200" dirty="0"/>
              <a:t>  &lt;</a:t>
            </a:r>
            <a:r>
              <a:rPr lang="en-US" sz="1200" dirty="0" err="1"/>
              <a:t>rect</a:t>
            </a:r>
            <a:r>
              <a:rPr lang="en-US" sz="1200" dirty="0"/>
              <a:t> x="10" y="50" width="300" height="100" style="</a:t>
            </a:r>
            <a:r>
              <a:rPr lang="en-US" sz="1200" dirty="0" err="1"/>
              <a:t>fill:rgb</a:t>
            </a:r>
            <a:r>
              <a:rPr lang="en-US" sz="1200" dirty="0"/>
              <a:t>(0,222,35); stroke-width:1; </a:t>
            </a:r>
            <a:r>
              <a:rPr lang="en-US" sz="1200" dirty="0" err="1"/>
              <a:t>stroke:rgb</a:t>
            </a:r>
            <a:r>
              <a:rPr lang="en-US" sz="1200" dirty="0"/>
              <a:t>(0,0,0)"/&gt;</a:t>
            </a:r>
          </a:p>
          <a:p>
            <a:pPr marL="0" indent="0">
              <a:buFontTx/>
              <a:buNone/>
              <a:defRPr/>
            </a:pPr>
            <a:r>
              <a:rPr lang="en-US" sz="1200" dirty="0"/>
              <a:t>  &lt;ellipse cx="300" cy="150" </a:t>
            </a:r>
            <a:r>
              <a:rPr lang="en-US" sz="1200" dirty="0" err="1"/>
              <a:t>rx</a:t>
            </a:r>
            <a:r>
              <a:rPr lang="en-US" sz="1200" dirty="0"/>
              <a:t>="200" </a:t>
            </a:r>
            <a:r>
              <a:rPr lang="en-US" sz="1200" dirty="0" err="1"/>
              <a:t>ry</a:t>
            </a:r>
            <a:r>
              <a:rPr lang="en-US" sz="1200" dirty="0"/>
              <a:t>="80" style="</a:t>
            </a:r>
            <a:r>
              <a:rPr lang="en-US" sz="1200" dirty="0" err="1"/>
              <a:t>fill:rgb</a:t>
            </a:r>
            <a:r>
              <a:rPr lang="en-US" sz="1200" dirty="0"/>
              <a:t>(10,40,210); </a:t>
            </a:r>
            <a:r>
              <a:rPr lang="en-US" sz="1200" dirty="0" err="1"/>
              <a:t>stroke:rgb</a:t>
            </a:r>
            <a:r>
              <a:rPr lang="en-US" sz="1200" dirty="0"/>
              <a:t>(0,0,100); stroke-width:5"/&gt;</a:t>
            </a:r>
          </a:p>
          <a:p>
            <a:pPr marL="0" indent="0">
              <a:buFontTx/>
              <a:buNone/>
              <a:defRPr/>
            </a:pPr>
            <a:r>
              <a:rPr lang="en-US" sz="1200" dirty="0"/>
              <a:t>  &lt;circle cx="120" cy="90" r="60" stroke="orange" stroke-width="20" fill="red" opacity="0.6"/&gt;</a:t>
            </a:r>
          </a:p>
          <a:p>
            <a:pPr marL="0" indent="0">
              <a:buFontTx/>
              <a:buNone/>
              <a:defRPr/>
            </a:pPr>
            <a:r>
              <a:rPr lang="en-US" sz="1200" dirty="0"/>
              <a:t>  &lt;text x="120" y="70" font-family="Comic Sans MS" font-size="54" fill="yellow" transform="rotate(30)"&gt;nikos&lt;/text&gt;</a:t>
            </a:r>
          </a:p>
          <a:p>
            <a:pPr marL="0" indent="0">
              <a:buFontTx/>
              <a:buNone/>
              <a:defRPr/>
            </a:pPr>
            <a:r>
              <a:rPr lang="en-US" sz="1200" dirty="0"/>
              <a:t>&lt;/</a:t>
            </a:r>
            <a:r>
              <a:rPr lang="en-US" sz="1200" dirty="0" err="1"/>
              <a:t>svg</a:t>
            </a:r>
            <a:r>
              <a:rPr lang="en-US" sz="1200" dirty="0"/>
              <a:t>&gt;</a:t>
            </a:r>
            <a:endParaRPr lang="en-US" dirty="0"/>
          </a:p>
        </p:txBody>
      </p:sp>
      <p:pic>
        <p:nvPicPr>
          <p:cNvPr id="15364" name="Picture 3">
            <a:extLst>
              <a:ext uri="{FF2B5EF4-FFF2-40B4-BE49-F238E27FC236}">
                <a16:creationId xmlns:a16="http://schemas.microsoft.com/office/drawing/2014/main" id="{3CD72906-A46F-4565-9DC1-97F002507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725" y="981075"/>
            <a:ext cx="3944938" cy="2497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411C2915-6DAC-4037-9E4D-DF80791761B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497013" y="142875"/>
            <a:ext cx="8408987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sz="3000"/>
              <a:t>WSDL (Web Services Description Language)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B2704FE3-EAA5-4DC2-B284-51CAA252652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908050"/>
            <a:ext cx="8958262" cy="5949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Used to describe Web Services</a:t>
            </a:r>
          </a:p>
          <a:p>
            <a:pPr lvl="1"/>
            <a:r>
              <a:rPr lang="en-US" altLang="sv-SE"/>
              <a:t>defines data types</a:t>
            </a:r>
          </a:p>
          <a:p>
            <a:pPr lvl="1"/>
            <a:r>
              <a:rPr lang="en-US" altLang="sv-SE"/>
              <a:t>defines calls (operations with input and output)</a:t>
            </a:r>
          </a:p>
          <a:p>
            <a:pPr lvl="1"/>
            <a:r>
              <a:rPr lang="en-US" altLang="sv-SE"/>
              <a:t>defines details about protocols</a:t>
            </a:r>
          </a:p>
          <a:p>
            <a:r>
              <a:rPr lang="en-US" altLang="sv-SE"/>
              <a:t>Used together with SOAP</a:t>
            </a:r>
          </a:p>
          <a:p>
            <a:pPr>
              <a:buFontTx/>
              <a:buNone/>
            </a:pPr>
            <a:r>
              <a:rPr lang="en-US" altLang="sv-SE" sz="800"/>
              <a:t>&lt;?xml version="1.0" encoding="UTF-8"?&gt;</a:t>
            </a:r>
          </a:p>
          <a:p>
            <a:pPr>
              <a:buFontTx/>
              <a:buNone/>
            </a:pPr>
            <a:r>
              <a:rPr lang="en-US" altLang="sv-SE" sz="800"/>
              <a:t>&lt;wsdl:definitions xmlns:wsdl="http://schemas.xmlsoap.org/wsdl/" xmlns:xsd="http://www.w3.org/2001/XMLSchema"&gt;</a:t>
            </a:r>
          </a:p>
          <a:p>
            <a:pPr>
              <a:buFontTx/>
              <a:buNone/>
            </a:pPr>
            <a:r>
              <a:rPr lang="en-US" altLang="sv-SE" sz="800"/>
              <a:t>  &lt;wsdl:types&gt;</a:t>
            </a:r>
          </a:p>
          <a:p>
            <a:pPr>
              <a:buFontTx/>
              <a:buNone/>
            </a:pPr>
            <a:r>
              <a:rPr lang="en-US" altLang="sv-SE" sz="800"/>
              <a:t>     &lt;complexType name="DTCustomer"&gt;</a:t>
            </a:r>
          </a:p>
          <a:p>
            <a:pPr>
              <a:buFontTx/>
              <a:buNone/>
            </a:pPr>
            <a:r>
              <a:rPr lang="en-US" altLang="sv-SE" sz="800"/>
              <a:t>        &lt;sequence&gt;&lt;element name="customerName" nillable="true" type="xsd:string"/&gt;</a:t>
            </a:r>
          </a:p>
          <a:p>
            <a:pPr>
              <a:buFontTx/>
              <a:buNone/>
            </a:pPr>
            <a:r>
              <a:rPr lang="en-US" altLang="sv-SE" sz="800"/>
              <a:t>        &lt;element name="userName" nillable="true" type="xsd:string"/&gt;&lt;/sequence&gt;</a:t>
            </a:r>
          </a:p>
          <a:p>
            <a:pPr>
              <a:buFontTx/>
              <a:buNone/>
            </a:pPr>
            <a:r>
              <a:rPr lang="en-US" altLang="sv-SE" sz="800"/>
              <a:t>    &lt;/complexType&gt;</a:t>
            </a:r>
          </a:p>
          <a:p>
            <a:pPr>
              <a:buFontTx/>
              <a:buNone/>
            </a:pPr>
            <a:r>
              <a:rPr lang="en-US" altLang="sv-SE" sz="800"/>
              <a:t>  &lt;/wsdl:types&gt;</a:t>
            </a:r>
          </a:p>
          <a:p>
            <a:pPr>
              <a:buFontTx/>
              <a:buNone/>
            </a:pPr>
            <a:r>
              <a:rPr lang="en-US" altLang="sv-SE" sz="800"/>
              <a:t>  &lt;wsdl:message name="loginRequest"&gt;</a:t>
            </a:r>
          </a:p>
          <a:p>
            <a:pPr>
              <a:buFontTx/>
              <a:buNone/>
            </a:pPr>
            <a:r>
              <a:rPr lang="en-US" altLang="sv-SE" sz="800"/>
              <a:t>    &lt;wsdl:part name="in0" type="xsd:string"/&gt;</a:t>
            </a:r>
          </a:p>
          <a:p>
            <a:pPr>
              <a:buFontTx/>
              <a:buNone/>
            </a:pPr>
            <a:r>
              <a:rPr lang="en-US" altLang="sv-SE" sz="800"/>
              <a:t>    &lt;wsdl:part name="in1" type="xsd:string"/&gt;</a:t>
            </a:r>
          </a:p>
          <a:p>
            <a:pPr>
              <a:buFontTx/>
              <a:buNone/>
            </a:pPr>
            <a:r>
              <a:rPr lang="en-US" altLang="sv-SE" sz="800"/>
              <a:t>  &lt;/wsdl:message&gt;</a:t>
            </a:r>
          </a:p>
          <a:p>
            <a:pPr>
              <a:buFontTx/>
              <a:buNone/>
            </a:pPr>
            <a:r>
              <a:rPr lang="en-US" altLang="sv-SE" sz="800"/>
              <a:t>  &lt;wsdl:message name="loginResponse"&gt;</a:t>
            </a:r>
          </a:p>
          <a:p>
            <a:pPr>
              <a:buFontTx/>
              <a:buNone/>
            </a:pPr>
            <a:r>
              <a:rPr lang="en-US" altLang="sv-SE" sz="800"/>
              <a:t>    &lt;wsdl:part name="loginReturn" type="DTCustomer"/&gt;</a:t>
            </a:r>
          </a:p>
          <a:p>
            <a:pPr>
              <a:buFontTx/>
              <a:buNone/>
            </a:pPr>
            <a:r>
              <a:rPr lang="en-US" altLang="sv-SE" sz="800"/>
              <a:t>  &lt;/wsdl:message&gt;</a:t>
            </a:r>
          </a:p>
          <a:p>
            <a:pPr>
              <a:buFontTx/>
              <a:buNone/>
            </a:pPr>
            <a:r>
              <a:rPr lang="en-US" altLang="sv-SE" sz="800"/>
              <a:t>  &lt;wsdl:portType name="B2BService"&gt;</a:t>
            </a:r>
          </a:p>
          <a:p>
            <a:pPr>
              <a:buFontTx/>
              <a:buNone/>
            </a:pPr>
            <a:r>
              <a:rPr lang="en-US" altLang="sv-SE" sz="800"/>
              <a:t>    &lt;wsdl:operation name="login" parameterOrder="in0 in1"&gt;</a:t>
            </a:r>
          </a:p>
          <a:p>
            <a:pPr>
              <a:buFontTx/>
              <a:buNone/>
            </a:pPr>
            <a:r>
              <a:rPr lang="en-US" altLang="sv-SE" sz="800"/>
              <a:t>      &lt;wsdl:input message="loginRequest" name="loginRequest"/&gt;</a:t>
            </a:r>
          </a:p>
          <a:p>
            <a:pPr>
              <a:buFontTx/>
              <a:buNone/>
            </a:pPr>
            <a:r>
              <a:rPr lang="en-US" altLang="sv-SE" sz="800"/>
              <a:t>      &lt;wsdl:output message="loginResponse" name="loginResponse"/&gt;</a:t>
            </a:r>
          </a:p>
          <a:p>
            <a:pPr>
              <a:buFontTx/>
              <a:buNone/>
            </a:pPr>
            <a:r>
              <a:rPr lang="en-US" altLang="sv-SE" sz="800"/>
              <a:t>    &lt;/wsdl:operation&gt;</a:t>
            </a:r>
          </a:p>
          <a:p>
            <a:pPr>
              <a:buFontTx/>
              <a:buNone/>
            </a:pPr>
            <a:r>
              <a:rPr lang="en-US" altLang="sv-SE" sz="800"/>
              <a:t>  &lt;/wsdl:portType&gt;</a:t>
            </a:r>
          </a:p>
          <a:p>
            <a:pPr>
              <a:buFontTx/>
              <a:buNone/>
            </a:pPr>
            <a:r>
              <a:rPr lang="en-US" altLang="sv-SE" sz="800"/>
              <a:t>  &lt;wsdl:service name="B2BServiceService"&gt;</a:t>
            </a:r>
          </a:p>
          <a:p>
            <a:pPr>
              <a:buFontTx/>
              <a:buNone/>
            </a:pPr>
            <a:r>
              <a:rPr lang="en-US" altLang="sv-SE" sz="800"/>
              <a:t>    &lt;wsdl:port name="B2BWebService"&gt;</a:t>
            </a:r>
          </a:p>
          <a:p>
            <a:pPr>
              <a:buFontTx/>
              <a:buNone/>
            </a:pPr>
            <a:r>
              <a:rPr lang="en-US" altLang="sv-SE" sz="800"/>
              <a:t>      &lt;wsdlsoap:address location="http://iv1023.kth.se/services/B2BWebService"/&gt;</a:t>
            </a:r>
          </a:p>
          <a:p>
            <a:pPr>
              <a:buFontTx/>
              <a:buNone/>
            </a:pPr>
            <a:r>
              <a:rPr lang="en-US" altLang="sv-SE" sz="800"/>
              <a:t>    &lt;/wsdl:port&gt;</a:t>
            </a:r>
          </a:p>
          <a:p>
            <a:pPr>
              <a:buFontTx/>
              <a:buNone/>
            </a:pPr>
            <a:r>
              <a:rPr lang="en-US" altLang="sv-SE" sz="800"/>
              <a:t>  &lt;/wsdl:service&gt;</a:t>
            </a:r>
          </a:p>
          <a:p>
            <a:pPr>
              <a:buFontTx/>
              <a:buNone/>
            </a:pPr>
            <a:r>
              <a:rPr lang="en-US" altLang="sv-SE" sz="800"/>
              <a:t>&lt;/wsdl:definitions&gt;</a:t>
            </a:r>
            <a:endParaRPr lang="en-US" altLang="sv-S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E521A853-546D-456E-9044-2F7CEA1A037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RSS (Really Simple Syndication)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CB5478EC-D49A-4E05-9913-AB0ED454EC4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836613"/>
            <a:ext cx="8958262" cy="566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sz="2000"/>
              <a:t>Used mostly for news feeds, blogs, ads, etc.</a:t>
            </a:r>
          </a:p>
          <a:p>
            <a:r>
              <a:rPr lang="en-US" altLang="sv-SE" sz="2000"/>
              <a:t>Earlier "RDF Site Summary" with a relationship to RDF</a:t>
            </a:r>
          </a:p>
          <a:p>
            <a:r>
              <a:rPr lang="en-US" altLang="sv-SE" sz="2000"/>
              <a:t>AKA "Rich Site Summary"</a:t>
            </a:r>
          </a:p>
          <a:p>
            <a:r>
              <a:rPr lang="en-US" altLang="sv-SE" sz="2000"/>
              <a:t>Often combined with DC</a:t>
            </a:r>
          </a:p>
          <a:p>
            <a:pPr>
              <a:buFontTx/>
              <a:buNone/>
            </a:pPr>
            <a:endParaRPr lang="en-US" altLang="sv-SE" sz="1200"/>
          </a:p>
          <a:p>
            <a:pPr>
              <a:buFontTx/>
              <a:buNone/>
            </a:pPr>
            <a:r>
              <a:rPr lang="en-US" altLang="sv-SE" sz="1200"/>
              <a:t>&lt;rss version="2.0"&gt;</a:t>
            </a:r>
          </a:p>
          <a:p>
            <a:pPr>
              <a:buFontTx/>
              <a:buNone/>
            </a:pPr>
            <a:r>
              <a:rPr lang="en-US" altLang="sv-SE" sz="1200"/>
              <a:t>  &lt;channel&gt;</a:t>
            </a:r>
          </a:p>
          <a:p>
            <a:pPr>
              <a:buFontTx/>
              <a:buNone/>
            </a:pPr>
            <a:r>
              <a:rPr lang="en-US" altLang="sv-SE" sz="1200"/>
              <a:t>    &lt;link&gt;http://www.cbsnews.com/&lt;/link&gt;</a:t>
            </a:r>
          </a:p>
          <a:p>
            <a:pPr>
              <a:buFontTx/>
              <a:buNone/>
            </a:pPr>
            <a:r>
              <a:rPr lang="en-US" altLang="sv-SE" sz="1200"/>
              <a:t>    &lt;title&gt;Breaking News: CBS News&lt;/title&gt;</a:t>
            </a:r>
          </a:p>
          <a:p>
            <a:pPr>
              <a:buFontTx/>
              <a:buNone/>
            </a:pPr>
            <a:r>
              <a:rPr lang="en-US" altLang="sv-SE" sz="1200"/>
              <a:t>    &lt;item&gt;</a:t>
            </a:r>
          </a:p>
          <a:p>
            <a:pPr>
              <a:buFontTx/>
              <a:buNone/>
            </a:pPr>
            <a:r>
              <a:rPr lang="en-US" altLang="sv-SE" sz="1200"/>
              <a:t>      &lt;title&gt;Stocks turn lower as optimism about jobs fades&lt;/title&gt;</a:t>
            </a:r>
          </a:p>
          <a:p>
            <a:pPr>
              <a:buFontTx/>
              <a:buNone/>
            </a:pPr>
            <a:r>
              <a:rPr lang="en-US" altLang="sv-SE" sz="1200"/>
              <a:t>      &lt;link&gt;http://feeds.cbsnews.com/~r/CBSNewsMain/~3/WdSytMQjwds/main20088553.shtml&lt;/link&gt;</a:t>
            </a:r>
          </a:p>
          <a:p>
            <a:pPr>
              <a:buFontTx/>
              <a:buNone/>
            </a:pPr>
            <a:r>
              <a:rPr lang="en-US" altLang="sv-SE" sz="1200"/>
              <a:t>      &lt;description&gt;Day after worst single-day drop since 2008, Dow jumps on strong hiring report - then quickly loses gains&lt;/description&gt;</a:t>
            </a:r>
          </a:p>
          <a:p>
            <a:pPr>
              <a:buFontTx/>
              <a:buNone/>
            </a:pPr>
            <a:r>
              <a:rPr lang="en-US" altLang="sv-SE" sz="1200"/>
              <a:t>      &lt;pubDate&gt;Fri, 05 Aug 2011 07:47:45 EDT&lt;/pubDate&gt;</a:t>
            </a:r>
          </a:p>
          <a:p>
            <a:pPr>
              <a:buFontTx/>
              <a:buNone/>
            </a:pPr>
            <a:r>
              <a:rPr lang="en-US" altLang="sv-SE" sz="1200"/>
              <a:t>    &lt;/item&gt;</a:t>
            </a:r>
          </a:p>
          <a:p>
            <a:pPr>
              <a:buFontTx/>
              <a:buNone/>
            </a:pPr>
            <a:r>
              <a:rPr lang="en-US" altLang="sv-SE" sz="1200"/>
              <a:t>    &lt;item&gt;</a:t>
            </a:r>
          </a:p>
          <a:p>
            <a:pPr>
              <a:buFontTx/>
              <a:buNone/>
            </a:pPr>
            <a:r>
              <a:rPr lang="en-US" altLang="sv-SE" sz="1200"/>
              <a:t>      &lt;title&gt;Syrian troops fire on defiant protesters; 8 dead&lt;/title&gt;</a:t>
            </a:r>
          </a:p>
          <a:p>
            <a:pPr>
              <a:buFontTx/>
              <a:buNone/>
            </a:pPr>
            <a:r>
              <a:rPr lang="en-US" altLang="sv-SE" sz="1200"/>
              <a:t>      &lt;link&gt;http://feeds.cbsnews.com/~r/CBSNewsMain/~3/5eg3GhnUoG0/main20088559.shtml&lt;/link&gt;</a:t>
            </a:r>
          </a:p>
          <a:p>
            <a:pPr>
              <a:buFontTx/>
              <a:buNone/>
            </a:pPr>
            <a:r>
              <a:rPr lang="en-US" altLang="sv-SE" sz="1200"/>
              <a:t>      &lt;description&gt;Regime's security forces open fire on tens of thousands across nation calling for downfall of President Bashar Assad&lt;/description&gt;</a:t>
            </a:r>
          </a:p>
          <a:p>
            <a:pPr>
              <a:buFontTx/>
              <a:buNone/>
            </a:pPr>
            <a:r>
              <a:rPr lang="en-US" altLang="sv-SE" sz="1200"/>
              <a:t>      &lt;pubDate&gt;Fri, 05 Aug 2011 07:58:53 EDT&lt;/pubDate&gt;</a:t>
            </a:r>
          </a:p>
          <a:p>
            <a:pPr>
              <a:buFontTx/>
              <a:buNone/>
            </a:pPr>
            <a:r>
              <a:rPr lang="en-US" altLang="sv-SE" sz="1200"/>
              <a:t>    &lt;/item&gt;</a:t>
            </a:r>
          </a:p>
          <a:p>
            <a:pPr>
              <a:buFontTx/>
              <a:buNone/>
            </a:pPr>
            <a:r>
              <a:rPr lang="en-US" altLang="sv-SE" sz="1200"/>
              <a:t>  &lt;/channel&gt;</a:t>
            </a:r>
          </a:p>
          <a:p>
            <a:pPr>
              <a:buFontTx/>
              <a:buNone/>
            </a:pPr>
            <a:r>
              <a:rPr lang="en-US" altLang="sv-SE" sz="1200"/>
              <a:t>&lt;/rss&gt;</a:t>
            </a:r>
            <a:endParaRPr lang="en-US" altLang="sv-SE" sz="2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145C2B5E-3D76-4BD4-AECB-9B4FFCFC4F0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RSS (Really Simple Syndication)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E87294E1-34BB-4CB9-A5E7-5ADF04EC4A5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836613"/>
            <a:ext cx="8958262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sz="2000"/>
              <a:t>Built-in support in some browsers</a:t>
            </a:r>
          </a:p>
          <a:p>
            <a:pPr lvl="1"/>
            <a:r>
              <a:rPr lang="en-US" altLang="sv-SE" sz="1400"/>
              <a:t>Example: https://www.cbsnews.com/latest/rss/science</a:t>
            </a:r>
          </a:p>
        </p:txBody>
      </p:sp>
      <p:pic>
        <p:nvPicPr>
          <p:cNvPr id="18436" name="Picture 4">
            <a:extLst>
              <a:ext uri="{FF2B5EF4-FFF2-40B4-BE49-F238E27FC236}">
                <a16:creationId xmlns:a16="http://schemas.microsoft.com/office/drawing/2014/main" id="{4C488B51-E9D6-41AA-8E19-8E3EDAEF5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700213"/>
            <a:ext cx="4105275" cy="248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8">
            <a:extLst>
              <a:ext uri="{FF2B5EF4-FFF2-40B4-BE49-F238E27FC236}">
                <a16:creationId xmlns:a16="http://schemas.microsoft.com/office/drawing/2014/main" id="{AC8A4F65-42E9-440B-9943-07F1B0982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4300538"/>
            <a:ext cx="4105275" cy="255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0">
            <a:extLst>
              <a:ext uri="{FF2B5EF4-FFF2-40B4-BE49-F238E27FC236}">
                <a16:creationId xmlns:a16="http://schemas.microsoft.com/office/drawing/2014/main" id="{5F1FB4C2-F67B-495D-B21E-562DEC9CA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475" y="4386263"/>
            <a:ext cx="4017963" cy="234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2">
            <a:extLst>
              <a:ext uri="{FF2B5EF4-FFF2-40B4-BE49-F238E27FC236}">
                <a16:creationId xmlns:a16="http://schemas.microsoft.com/office/drawing/2014/main" id="{58D9DA53-6D13-4B2E-ABBC-3816CCFC6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425" y="4545013"/>
            <a:ext cx="3425825" cy="217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2">
            <a:extLst>
              <a:ext uri="{FF2B5EF4-FFF2-40B4-BE49-F238E27FC236}">
                <a16:creationId xmlns:a16="http://schemas.microsoft.com/office/drawing/2014/main" id="{384668E0-FA65-4732-8375-B6FFE957D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425" y="1751013"/>
            <a:ext cx="438785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6">
            <a:extLst>
              <a:ext uri="{FF2B5EF4-FFF2-40B4-BE49-F238E27FC236}">
                <a16:creationId xmlns:a16="http://schemas.microsoft.com/office/drawing/2014/main" id="{0599A5AE-4430-42DB-9842-184EDC917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1700213"/>
            <a:ext cx="36861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B5C0932C-02D7-424F-8689-9166A40BF8D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68450" y="142875"/>
            <a:ext cx="8337550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sz="3300"/>
              <a:t>RDF (Resource Description Framework)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7AE16905-B1A5-44DA-8DD0-8C87A667775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Used to describe resources (anything in the universe)</a:t>
            </a:r>
          </a:p>
          <a:p>
            <a:pPr lvl="1"/>
            <a:r>
              <a:rPr lang="en-US" altLang="sv-SE" dirty="0"/>
              <a:t>Identify a resource uniquely with a URI</a:t>
            </a:r>
          </a:p>
          <a:p>
            <a:pPr lvl="1"/>
            <a:r>
              <a:rPr lang="en-US" altLang="sv-SE" dirty="0"/>
              <a:t>State something about the resource</a:t>
            </a:r>
          </a:p>
          <a:p>
            <a:r>
              <a:rPr lang="en-US" altLang="sv-SE" dirty="0"/>
              <a:t>RDF Statements</a:t>
            </a:r>
          </a:p>
          <a:p>
            <a:pPr lvl="1"/>
            <a:r>
              <a:rPr lang="en-US" altLang="sv-SE" dirty="0"/>
              <a:t>A subject (the resource)</a:t>
            </a:r>
          </a:p>
          <a:p>
            <a:pPr lvl="1"/>
            <a:r>
              <a:rPr lang="en-US" altLang="sv-SE" dirty="0"/>
              <a:t>A predicate (a property, similar to attributes in other terminologies)</a:t>
            </a:r>
          </a:p>
          <a:p>
            <a:pPr lvl="1"/>
            <a:r>
              <a:rPr lang="en-US" altLang="sv-SE" dirty="0"/>
              <a:t>An object (the value, may be a resource)</a:t>
            </a:r>
          </a:p>
          <a:p>
            <a:r>
              <a:rPr lang="en-US" altLang="sv-SE" dirty="0"/>
              <a:t>RDF representations</a:t>
            </a:r>
          </a:p>
          <a:p>
            <a:pPr lvl="1"/>
            <a:r>
              <a:rPr lang="en-US" altLang="sv-SE" dirty="0"/>
              <a:t>Graph</a:t>
            </a:r>
          </a:p>
          <a:p>
            <a:pPr lvl="1"/>
            <a:r>
              <a:rPr lang="en-US" altLang="sv-SE" dirty="0"/>
              <a:t>XML (so "RDF/XML" is an XML-based language)</a:t>
            </a:r>
          </a:p>
          <a:p>
            <a:r>
              <a:rPr lang="en-US" altLang="sv-SE" dirty="0"/>
              <a:t>RDF Schema (RDFS)</a:t>
            </a:r>
          </a:p>
          <a:p>
            <a:pPr lvl="1"/>
            <a:r>
              <a:rPr lang="en-US" altLang="sv-SE" dirty="0"/>
              <a:t>For defining rules</a:t>
            </a:r>
          </a:p>
          <a:p>
            <a:pPr lvl="1"/>
            <a:r>
              <a:rPr lang="en-US" altLang="sv-SE" dirty="0"/>
              <a:t>Also an XML-based language</a:t>
            </a:r>
          </a:p>
          <a:p>
            <a:pPr lvl="1"/>
            <a:r>
              <a:rPr lang="en-US" altLang="sv-SE" dirty="0"/>
              <a:t>An RDFS document is an RDF document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6D1A2EAC-C08D-4270-9FED-98C85C97636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68450" y="142875"/>
            <a:ext cx="8337550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sz="3300"/>
              <a:t>RDF/XML example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C3FCE0EE-2937-4EED-8A58-1C37C3DB8D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88950" y="928688"/>
            <a:ext cx="8958263" cy="55006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LID4096" sz="2000"/>
              <a:t>&lt;rdf:RDF xmlns:rdf="http://www.w3.org/1999/02/22-rdf-syntax-ns#" </a:t>
            </a:r>
            <a:br>
              <a:rPr lang="en-US" altLang="LID4096" sz="2000"/>
            </a:br>
            <a:r>
              <a:rPr lang="en-US" altLang="LID4096" sz="2000"/>
              <a:t>		xmlns:sdxml="sdxml/predicates/"&gt;</a:t>
            </a:r>
          </a:p>
          <a:p>
            <a:pPr marL="0" indent="0">
              <a:buFontTx/>
              <a:buNone/>
            </a:pPr>
            <a:r>
              <a:rPr lang="en-US" altLang="LID4096" sz="2000"/>
              <a:t>  &lt;rdf:Description about="sdxml/res/p1"&gt;</a:t>
            </a:r>
            <a:br>
              <a:rPr lang="en-US" altLang="LID4096" sz="2000"/>
            </a:br>
            <a:r>
              <a:rPr lang="en-US" altLang="LID4096" sz="2000"/>
              <a:t>    &lt;sdxml:name&gt;Maria&lt;/sdxml:name&gt;</a:t>
            </a:r>
            <a:br>
              <a:rPr lang="en-US" altLang="LID4096" sz="2000"/>
            </a:br>
            <a:r>
              <a:rPr lang="en-US" altLang="LID4096" sz="2000"/>
              <a:t>    &lt;sdxml:hasAsBoss rdf:resource="sdxml/res/p2" /&gt;</a:t>
            </a:r>
            <a:br>
              <a:rPr lang="en-US" altLang="LID4096" sz="2000"/>
            </a:br>
            <a:r>
              <a:rPr lang="en-US" altLang="LID4096" sz="2000"/>
              <a:t>  &lt;/rdf:Description&gt;</a:t>
            </a:r>
          </a:p>
          <a:p>
            <a:pPr marL="0" indent="0">
              <a:buFontTx/>
              <a:buNone/>
            </a:pPr>
            <a:r>
              <a:rPr lang="en-US" altLang="LID4096" sz="2000"/>
              <a:t>  &lt;rdf:Description about="sdxml/res/p2"&gt;</a:t>
            </a:r>
            <a:br>
              <a:rPr lang="en-US" altLang="LID4096" sz="2000"/>
            </a:br>
            <a:r>
              <a:rPr lang="en-US" altLang="LID4096" sz="2000"/>
              <a:t>    &lt;sdxml:name&gt;Lisa&lt;/sdxml:name&gt;</a:t>
            </a:r>
            <a:br>
              <a:rPr lang="en-US" altLang="LID4096" sz="2000"/>
            </a:br>
            <a:r>
              <a:rPr lang="en-US" altLang="LID4096" sz="2000"/>
              <a:t>  &lt;/rdf:Description&gt;</a:t>
            </a:r>
          </a:p>
          <a:p>
            <a:pPr marL="0" indent="0">
              <a:buFontTx/>
              <a:buNone/>
            </a:pPr>
            <a:r>
              <a:rPr lang="en-US" altLang="LID4096" sz="2000"/>
              <a:t>&lt;rdf:RDF&gt;</a:t>
            </a:r>
          </a:p>
          <a:p>
            <a:pPr marL="0" indent="0">
              <a:buFontTx/>
              <a:buNone/>
            </a:pPr>
            <a:endParaRPr lang="en-US" altLang="LID4096" sz="2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E2C876DA-B9D0-4BCB-849E-F22C4A3E027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RDF, DC and other languages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758B30CD-1463-49F6-9DD4-94064513B43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Everything can be considered to be a resource</a:t>
            </a:r>
          </a:p>
          <a:p>
            <a:pPr lvl="1"/>
            <a:r>
              <a:rPr lang="en-US" altLang="sv-SE"/>
              <a:t>RSS channel, item</a:t>
            </a:r>
          </a:p>
          <a:p>
            <a:pPr lvl="1"/>
            <a:r>
              <a:rPr lang="en-US" altLang="sv-SE"/>
              <a:t>MathML</a:t>
            </a:r>
          </a:p>
          <a:p>
            <a:pPr lvl="1"/>
            <a:r>
              <a:rPr lang="en-US" altLang="sv-SE"/>
              <a:t>CML</a:t>
            </a:r>
          </a:p>
          <a:p>
            <a:pPr lvl="1"/>
            <a:r>
              <a:rPr lang="en-US" altLang="sv-SE"/>
              <a:t>RecipeML</a:t>
            </a:r>
          </a:p>
          <a:p>
            <a:pPr lvl="1"/>
            <a:r>
              <a:rPr lang="en-US" altLang="sv-SE"/>
              <a:t>ODF documents</a:t>
            </a:r>
          </a:p>
          <a:p>
            <a:r>
              <a:rPr lang="en-US" altLang="sv-SE"/>
              <a:t>All resources may have DC metadata</a:t>
            </a:r>
          </a:p>
          <a:p>
            <a:pPr lvl="1"/>
            <a:r>
              <a:rPr lang="en-US" altLang="sv-SE"/>
              <a:t>An ODF document may have a dc:creator, dc:date</a:t>
            </a:r>
          </a:p>
          <a:p>
            <a:pPr lvl="1"/>
            <a:r>
              <a:rPr lang="en-US" altLang="sv-SE"/>
              <a:t>An rss:channel and rss:item may have dc:date, dc:language, dc:title</a:t>
            </a:r>
          </a:p>
          <a:p>
            <a:pPr lvl="1"/>
            <a:r>
              <a:rPr lang="en-US" altLang="sv-SE"/>
              <a:t>etc.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DF5F0E32-7CFC-4DF5-9B77-A4539EAC488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Open Data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5C26F24B-2CA9-4169-8202-AF68D87F2E9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Availability</a:t>
            </a:r>
          </a:p>
          <a:p>
            <a:pPr lvl="1"/>
            <a:r>
              <a:rPr lang="en-US" altLang="sv-SE"/>
              <a:t>free to use</a:t>
            </a:r>
          </a:p>
          <a:p>
            <a:pPr lvl="1"/>
            <a:r>
              <a:rPr lang="en-US" altLang="sv-SE"/>
              <a:t>in a standard format</a:t>
            </a:r>
          </a:p>
          <a:p>
            <a:pPr lvl="1"/>
            <a:r>
              <a:rPr lang="en-US" altLang="sv-SE"/>
              <a:t>CSV</a:t>
            </a:r>
          </a:p>
          <a:p>
            <a:pPr lvl="1"/>
            <a:r>
              <a:rPr lang="en-US" altLang="sv-SE"/>
              <a:t>XML</a:t>
            </a:r>
          </a:p>
          <a:p>
            <a:pPr lvl="1"/>
            <a:r>
              <a:rPr lang="en-US" altLang="sv-SE"/>
              <a:t>JSON</a:t>
            </a:r>
          </a:p>
          <a:p>
            <a:pPr lvl="1"/>
            <a:r>
              <a:rPr lang="en-US" altLang="sv-SE"/>
              <a:t>RDF</a:t>
            </a:r>
          </a:p>
          <a:p>
            <a:endParaRPr lang="en-US" altLang="sv-S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D09B10F9-6ABC-49D7-9E43-0B9D367B3A5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Usages of XML and JSON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B0B0C22A-8860-4510-84EF-2FFA434822B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980728"/>
            <a:ext cx="8958262" cy="552008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Open data</a:t>
            </a:r>
          </a:p>
          <a:p>
            <a:pPr lvl="1"/>
            <a:r>
              <a:rPr lang="en-US" altLang="sv-SE" dirty="0"/>
              <a:t>RDF</a:t>
            </a:r>
          </a:p>
          <a:p>
            <a:pPr lvl="1"/>
            <a:r>
              <a:rPr lang="en-US" altLang="sv-SE" dirty="0"/>
              <a:t>ODF</a:t>
            </a:r>
          </a:p>
          <a:p>
            <a:pPr lvl="1"/>
            <a:r>
              <a:rPr lang="en-US" altLang="sv-SE" dirty="0"/>
              <a:t>OOXML</a:t>
            </a:r>
          </a:p>
          <a:p>
            <a:r>
              <a:rPr lang="en-US" altLang="sv-SE" dirty="0"/>
              <a:t>Metadata in files</a:t>
            </a:r>
          </a:p>
          <a:p>
            <a:r>
              <a:rPr lang="en-US" altLang="sv-SE" dirty="0"/>
              <a:t>APIs (Application Programming Interface)</a:t>
            </a:r>
          </a:p>
          <a:p>
            <a:pPr lvl="1"/>
            <a:r>
              <a:rPr lang="en-US" altLang="sv-SE" dirty="0"/>
              <a:t>XML</a:t>
            </a:r>
          </a:p>
          <a:p>
            <a:pPr lvl="1"/>
            <a:r>
              <a:rPr lang="en-US" altLang="sv-SE" dirty="0"/>
              <a:t>JSON</a:t>
            </a:r>
          </a:p>
          <a:p>
            <a:r>
              <a:rPr lang="en-US" altLang="sv-SE" dirty="0"/>
              <a:t>Protocols</a:t>
            </a:r>
          </a:p>
          <a:p>
            <a:r>
              <a:rPr lang="en-US" altLang="sv-SE" dirty="0"/>
              <a:t>Configurations</a:t>
            </a:r>
          </a:p>
          <a:p>
            <a:pPr lvl="1"/>
            <a:r>
              <a:rPr lang="en-US" altLang="sv-SE" dirty="0"/>
              <a:t>Programming languages</a:t>
            </a:r>
          </a:p>
          <a:p>
            <a:pPr lvl="1"/>
            <a:r>
              <a:rPr lang="en-US" altLang="sv-SE" dirty="0"/>
              <a:t>Software</a:t>
            </a:r>
          </a:p>
          <a:p>
            <a:r>
              <a:rPr lang="en-US" altLang="sv-SE" dirty="0"/>
              <a:t>Data transfer</a:t>
            </a:r>
          </a:p>
          <a:p>
            <a:pPr lvl="1"/>
            <a:r>
              <a:rPr lang="en-US" altLang="sv-SE" dirty="0"/>
              <a:t>QTI (Question &amp; Test Interoperability) (supports MathML)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0EB08168-2EEF-4AA4-9DE1-6AD97B25D88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Metadata in Files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3B4CD361-01F2-48B7-ADBC-5B1A46102D5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PDF</a:t>
            </a:r>
          </a:p>
          <a:p>
            <a:pPr lvl="1"/>
            <a:r>
              <a:rPr lang="en-US" altLang="sv-SE"/>
              <a:t>Adobe metadata with RDF and DC (XML)</a:t>
            </a:r>
          </a:p>
          <a:p>
            <a:r>
              <a:rPr lang="en-US" altLang="sv-SE"/>
              <a:t>Try to open a pdf in Notepad++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D6B640AA-1794-46E8-93A9-284DB11A8C9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APIs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1B5DF71D-31B2-4E36-A0E9-E61F682C7D9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Input and output as</a:t>
            </a:r>
          </a:p>
          <a:p>
            <a:pPr lvl="1"/>
            <a:r>
              <a:rPr lang="en-US" altLang="sv-SE" dirty="0"/>
              <a:t>JSON</a:t>
            </a:r>
          </a:p>
          <a:p>
            <a:pPr lvl="1"/>
            <a:r>
              <a:rPr lang="en-US" altLang="sv-SE" dirty="0"/>
              <a:t>XML</a:t>
            </a:r>
          </a:p>
          <a:p>
            <a:r>
              <a:rPr lang="en-US" altLang="sv-SE" dirty="0"/>
              <a:t>REST (Representational State Transfer)</a:t>
            </a:r>
          </a:p>
          <a:p>
            <a:pPr lvl="1"/>
            <a:r>
              <a:rPr lang="en-US" altLang="sv-SE" dirty="0"/>
              <a:t>Combining HTTP with XML or JSON</a:t>
            </a:r>
          </a:p>
          <a:p>
            <a:pPr lvl="1"/>
            <a:r>
              <a:rPr lang="en-US" altLang="sv-SE" dirty="0"/>
              <a:t>GET, POST, PUT, DELETE</a:t>
            </a:r>
          </a:p>
          <a:p>
            <a:r>
              <a:rPr lang="en-US" altLang="sv-SE" dirty="0"/>
              <a:t>SOAP (Simple Object Access Protocol)</a:t>
            </a:r>
          </a:p>
          <a:p>
            <a:pPr lvl="1"/>
            <a:r>
              <a:rPr lang="en-US" altLang="sv-SE" dirty="0"/>
              <a:t>Sending messages as XML</a:t>
            </a:r>
          </a:p>
          <a:p>
            <a:pPr lvl="1"/>
            <a:r>
              <a:rPr lang="en-US" altLang="sv-SE" dirty="0"/>
              <a:t>Built-in support for error handling</a:t>
            </a:r>
          </a:p>
          <a:p>
            <a:pPr lvl="1"/>
            <a:endParaRPr lang="en-US" altLang="sv-SE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D6B640AA-1794-46E8-93A9-284DB11A8C9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REST API - Example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1B5DF71D-31B2-4E36-A0E9-E61F682C7D9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GET</a:t>
            </a:r>
          </a:p>
          <a:p>
            <a:r>
              <a:rPr lang="en-US" altLang="sv-SE" dirty="0"/>
              <a:t>JSON as response</a:t>
            </a:r>
          </a:p>
          <a:p>
            <a:pPr marL="0" indent="0">
              <a:buNone/>
            </a:pPr>
            <a:endParaRPr lang="en-US" altLang="sv-SE" dirty="0"/>
          </a:p>
          <a:p>
            <a:pPr marL="0" indent="0">
              <a:buNone/>
            </a:pPr>
            <a:r>
              <a:rPr lang="en-US" altLang="sv-SE" sz="2000" dirty="0"/>
              <a:t>GET HTTP://sdxml.dsv.su.se/api/course/345 accept: application/json</a:t>
            </a:r>
          </a:p>
          <a:p>
            <a:pPr marL="0" indent="0">
              <a:buNone/>
            </a:pPr>
            <a:endParaRPr lang="en-US" altLang="sv-SE" sz="2000" dirty="0"/>
          </a:p>
          <a:p>
            <a:pPr marL="0" indent="0">
              <a:buNone/>
            </a:pPr>
            <a:r>
              <a:rPr lang="en-US" altLang="sv-SE" sz="2000" dirty="0"/>
              <a:t>Response: </a:t>
            </a:r>
          </a:p>
          <a:p>
            <a:pPr marL="0" indent="0">
              <a:buNone/>
            </a:pPr>
            <a:r>
              <a:rPr lang="en-US" altLang="sv-SE" sz="2000" dirty="0"/>
              <a:t>HTTP 200 (success, found it) (404 if not found, and no body)</a:t>
            </a:r>
          </a:p>
          <a:p>
            <a:pPr marL="0" indent="0">
              <a:buNone/>
            </a:pPr>
            <a:r>
              <a:rPr lang="en-US" altLang="sv-SE" sz="2000" dirty="0"/>
              <a:t>Body</a:t>
            </a:r>
          </a:p>
          <a:p>
            <a:pPr marL="0" indent="0">
              <a:buNone/>
            </a:pPr>
            <a:r>
              <a:rPr lang="en-US" altLang="sv-SE" sz="2000" dirty="0"/>
              <a:t>{</a:t>
            </a:r>
          </a:p>
          <a:p>
            <a:pPr marL="0" indent="0">
              <a:buNone/>
            </a:pPr>
            <a:r>
              <a:rPr lang="en-US" altLang="sv-SE" sz="2000" dirty="0"/>
              <a:t>  "id" : 245, "code" : "DB101",</a:t>
            </a:r>
          </a:p>
          <a:p>
            <a:pPr marL="0" indent="0">
              <a:buNone/>
            </a:pPr>
            <a:r>
              <a:rPr lang="en-US" altLang="sv-SE" sz="2000" dirty="0"/>
              <a:t>  "</a:t>
            </a:r>
            <a:r>
              <a:rPr lang="en-US" altLang="sv-SE" sz="2000" dirty="0" err="1"/>
              <a:t>nameEN</a:t>
            </a:r>
            <a:r>
              <a:rPr lang="en-US" altLang="sv-SE" sz="2000" dirty="0"/>
              <a:t>" : "Database methodology", </a:t>
            </a:r>
          </a:p>
          <a:p>
            <a:pPr marL="0" indent="0">
              <a:buNone/>
            </a:pPr>
            <a:r>
              <a:rPr lang="en-US" altLang="sv-SE" sz="2000" dirty="0"/>
              <a:t>  "</a:t>
            </a:r>
            <a:r>
              <a:rPr lang="en-US" altLang="sv-SE" sz="2000" dirty="0" err="1"/>
              <a:t>nameSV</a:t>
            </a:r>
            <a:r>
              <a:rPr lang="en-US" altLang="sv-SE" sz="2000" dirty="0"/>
              <a:t>" : "</a:t>
            </a:r>
            <a:r>
              <a:rPr lang="en-US" altLang="sv-SE" sz="2000" dirty="0" err="1"/>
              <a:t>Databasmetodik</a:t>
            </a:r>
            <a:r>
              <a:rPr lang="en-US" altLang="sv-SE" sz="2000" dirty="0"/>
              <a:t>"</a:t>
            </a:r>
          </a:p>
          <a:p>
            <a:pPr marL="0" indent="0">
              <a:buNone/>
            </a:pPr>
            <a:r>
              <a:rPr lang="en-US" altLang="sv-SE" sz="2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18161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D6B640AA-1794-46E8-93A9-284DB11A8C9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REST API - Example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1B5DF71D-31B2-4E36-A0E9-E61F682C7D9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GET</a:t>
            </a:r>
          </a:p>
          <a:p>
            <a:r>
              <a:rPr lang="en-US" altLang="sv-SE" dirty="0"/>
              <a:t>XML as response</a:t>
            </a:r>
          </a:p>
          <a:p>
            <a:pPr marL="0" indent="0">
              <a:buNone/>
            </a:pPr>
            <a:endParaRPr lang="en-US" altLang="sv-SE" sz="2000" dirty="0"/>
          </a:p>
          <a:p>
            <a:pPr marL="0" indent="0">
              <a:buNone/>
            </a:pPr>
            <a:r>
              <a:rPr lang="en-US" altLang="sv-SE" sz="2000" dirty="0"/>
              <a:t>GET HTTP://sdxml.dsv.su.se/api/course/345 accept: application/xml</a:t>
            </a:r>
          </a:p>
          <a:p>
            <a:pPr marL="0" indent="0">
              <a:buNone/>
            </a:pPr>
            <a:endParaRPr lang="en-US" altLang="sv-SE" sz="2000" dirty="0"/>
          </a:p>
          <a:p>
            <a:pPr marL="0" indent="0">
              <a:buNone/>
            </a:pPr>
            <a:r>
              <a:rPr lang="en-US" altLang="sv-SE" sz="2000" dirty="0"/>
              <a:t>Response: </a:t>
            </a:r>
          </a:p>
          <a:p>
            <a:pPr marL="0" indent="0">
              <a:buNone/>
            </a:pPr>
            <a:r>
              <a:rPr lang="en-US" altLang="sv-SE" sz="2000" dirty="0"/>
              <a:t>HTTP 200 (success, found it) (404 if not found, and no body)</a:t>
            </a:r>
          </a:p>
          <a:p>
            <a:pPr marL="0" indent="0">
              <a:buNone/>
            </a:pPr>
            <a:r>
              <a:rPr lang="en-US" altLang="sv-SE" sz="2000" dirty="0"/>
              <a:t>Body</a:t>
            </a:r>
          </a:p>
          <a:p>
            <a:pPr marL="0" indent="0">
              <a:buNone/>
            </a:pPr>
            <a:r>
              <a:rPr lang="en-US" altLang="sv-SE" sz="2000" dirty="0"/>
              <a:t>&lt;course&gt;</a:t>
            </a:r>
          </a:p>
          <a:p>
            <a:pPr marL="0" indent="0">
              <a:buNone/>
            </a:pPr>
            <a:r>
              <a:rPr lang="en-US" altLang="sv-SE" sz="2000" dirty="0"/>
              <a:t>  &lt;id&gt;245&lt;/id&gt;</a:t>
            </a:r>
          </a:p>
          <a:p>
            <a:pPr marL="0" indent="0">
              <a:buNone/>
            </a:pPr>
            <a:r>
              <a:rPr lang="en-US" altLang="sv-SE" sz="2000" dirty="0"/>
              <a:t>  &lt;code&gt;DB101&lt;/code&gt;</a:t>
            </a:r>
          </a:p>
          <a:p>
            <a:pPr marL="0" indent="0">
              <a:buNone/>
            </a:pPr>
            <a:r>
              <a:rPr lang="en-US" altLang="sv-SE" sz="2000" dirty="0"/>
              <a:t>  &lt;</a:t>
            </a:r>
            <a:r>
              <a:rPr lang="en-US" altLang="sv-SE" sz="2000" dirty="0" err="1"/>
              <a:t>nameEN</a:t>
            </a:r>
            <a:r>
              <a:rPr lang="en-US" altLang="sv-SE" sz="2000" dirty="0"/>
              <a:t>&gt;Database methodology&lt;/</a:t>
            </a:r>
            <a:r>
              <a:rPr lang="en-US" altLang="sv-SE" sz="2000" dirty="0" err="1"/>
              <a:t>nameEN</a:t>
            </a:r>
            <a:r>
              <a:rPr lang="en-US" altLang="sv-SE" sz="2000" dirty="0"/>
              <a:t>&gt; </a:t>
            </a:r>
          </a:p>
          <a:p>
            <a:pPr marL="0" indent="0">
              <a:buNone/>
            </a:pPr>
            <a:r>
              <a:rPr lang="en-US" altLang="sv-SE" sz="2000" dirty="0"/>
              <a:t>  &lt;</a:t>
            </a:r>
            <a:r>
              <a:rPr lang="en-US" altLang="sv-SE" sz="2000" dirty="0" err="1"/>
              <a:t>nameSV</a:t>
            </a:r>
            <a:r>
              <a:rPr lang="en-US" altLang="sv-SE" sz="2000" dirty="0"/>
              <a:t>&gt;</a:t>
            </a:r>
            <a:r>
              <a:rPr lang="en-US" altLang="sv-SE" sz="2000" dirty="0" err="1"/>
              <a:t>Databasmetodik</a:t>
            </a:r>
            <a:r>
              <a:rPr lang="en-US" altLang="sv-SE" sz="2000" dirty="0"/>
              <a:t>&lt;/</a:t>
            </a:r>
            <a:r>
              <a:rPr lang="en-US" altLang="sv-SE" sz="2000" dirty="0" err="1"/>
              <a:t>nameSV</a:t>
            </a:r>
            <a:r>
              <a:rPr lang="en-US" altLang="sv-SE" sz="2000" dirty="0"/>
              <a:t>&gt;</a:t>
            </a:r>
          </a:p>
          <a:p>
            <a:pPr marL="0" indent="0">
              <a:buNone/>
            </a:pPr>
            <a:r>
              <a:rPr lang="en-US" altLang="sv-SE" sz="2000" dirty="0"/>
              <a:t>&lt;/course&gt;</a:t>
            </a:r>
          </a:p>
          <a:p>
            <a:pPr marL="0" indent="0">
              <a:buNone/>
            </a:pPr>
            <a:endParaRPr lang="en-US" altLang="sv-SE" sz="2000" dirty="0"/>
          </a:p>
        </p:txBody>
      </p:sp>
    </p:spTree>
    <p:extLst>
      <p:ext uri="{BB962C8B-B14F-4D97-AF65-F5344CB8AC3E}">
        <p14:creationId xmlns:p14="http://schemas.microsoft.com/office/powerpoint/2010/main" val="7006387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D6B640AA-1794-46E8-93A9-284DB11A8C9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REST API - Example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1B5DF71D-31B2-4E36-A0E9-E61F682C7D9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PUT (update)</a:t>
            </a:r>
          </a:p>
          <a:p>
            <a:r>
              <a:rPr lang="en-US" altLang="sv-SE" dirty="0"/>
              <a:t>XML in the request body</a:t>
            </a:r>
          </a:p>
          <a:p>
            <a:pPr marL="0" indent="0">
              <a:buNone/>
            </a:pPr>
            <a:endParaRPr lang="en-US" altLang="sv-SE" sz="2000" dirty="0"/>
          </a:p>
          <a:p>
            <a:pPr marL="0" indent="0">
              <a:buNone/>
            </a:pPr>
            <a:r>
              <a:rPr lang="en-US" altLang="sv-SE" sz="2000" dirty="0"/>
              <a:t>PUT HTTP://sdxml.dsv.su.se/api/course/345</a:t>
            </a:r>
          </a:p>
          <a:p>
            <a:pPr marL="0" indent="0">
              <a:buNone/>
            </a:pPr>
            <a:r>
              <a:rPr lang="en-US" altLang="sv-SE" sz="2000" dirty="0"/>
              <a:t>Content-Type: application/xml</a:t>
            </a:r>
          </a:p>
          <a:p>
            <a:pPr marL="0" indent="0">
              <a:buNone/>
            </a:pPr>
            <a:r>
              <a:rPr lang="en-US" altLang="sv-SE" sz="2000" dirty="0"/>
              <a:t>Body</a:t>
            </a:r>
          </a:p>
          <a:p>
            <a:pPr marL="0" indent="0">
              <a:buNone/>
            </a:pPr>
            <a:r>
              <a:rPr lang="en-US" altLang="sv-SE" sz="2000" dirty="0"/>
              <a:t>&lt;course&gt;</a:t>
            </a:r>
          </a:p>
          <a:p>
            <a:pPr marL="0" indent="0">
              <a:buNone/>
            </a:pPr>
            <a:r>
              <a:rPr lang="en-US" altLang="sv-SE" sz="2000" dirty="0"/>
              <a:t>  &lt;id&gt;245&lt;/id&gt;</a:t>
            </a:r>
          </a:p>
          <a:p>
            <a:pPr marL="0" indent="0">
              <a:buNone/>
            </a:pPr>
            <a:r>
              <a:rPr lang="en-US" altLang="sv-SE" sz="2000" dirty="0"/>
              <a:t>  &lt;code&gt;DB101&lt;/code&gt;</a:t>
            </a:r>
          </a:p>
          <a:p>
            <a:pPr marL="0" indent="0">
              <a:buNone/>
            </a:pPr>
            <a:r>
              <a:rPr lang="en-US" altLang="sv-SE" sz="2000" dirty="0"/>
              <a:t>  &lt;</a:t>
            </a:r>
            <a:r>
              <a:rPr lang="en-US" altLang="sv-SE" sz="2000" dirty="0" err="1"/>
              <a:t>nameEN</a:t>
            </a:r>
            <a:r>
              <a:rPr lang="en-US" altLang="sv-SE" sz="2000" dirty="0"/>
              <a:t>&gt;Database methodology for beginners&lt;/</a:t>
            </a:r>
            <a:r>
              <a:rPr lang="en-US" altLang="sv-SE" sz="2000" dirty="0" err="1"/>
              <a:t>nameEN</a:t>
            </a:r>
            <a:r>
              <a:rPr lang="en-US" altLang="sv-SE" sz="2000" dirty="0"/>
              <a:t>&gt; </a:t>
            </a:r>
          </a:p>
          <a:p>
            <a:pPr marL="0" indent="0">
              <a:buNone/>
            </a:pPr>
            <a:r>
              <a:rPr lang="en-US" altLang="sv-SE" sz="2000" dirty="0"/>
              <a:t>  &lt;</a:t>
            </a:r>
            <a:r>
              <a:rPr lang="en-US" altLang="sv-SE" sz="2000" dirty="0" err="1"/>
              <a:t>nameSV</a:t>
            </a:r>
            <a:r>
              <a:rPr lang="en-US" altLang="sv-SE" sz="2000" dirty="0"/>
              <a:t>&gt;</a:t>
            </a:r>
            <a:r>
              <a:rPr lang="en-US" altLang="sv-SE" sz="2000" dirty="0" err="1"/>
              <a:t>Databasmetodik</a:t>
            </a:r>
            <a:r>
              <a:rPr lang="en-US" altLang="sv-SE" sz="2000" dirty="0"/>
              <a:t> </a:t>
            </a:r>
            <a:r>
              <a:rPr lang="en-US" altLang="sv-SE" sz="2000" dirty="0" err="1"/>
              <a:t>för</a:t>
            </a:r>
            <a:r>
              <a:rPr lang="en-US" altLang="sv-SE" sz="2000" dirty="0"/>
              <a:t> </a:t>
            </a:r>
            <a:r>
              <a:rPr lang="en-US" altLang="sv-SE" sz="2000" dirty="0" err="1"/>
              <a:t>nybörjare</a:t>
            </a:r>
            <a:r>
              <a:rPr lang="en-US" altLang="sv-SE" sz="2000" dirty="0"/>
              <a:t>&lt;/</a:t>
            </a:r>
            <a:r>
              <a:rPr lang="en-US" altLang="sv-SE" sz="2000" dirty="0" err="1"/>
              <a:t>nameSV</a:t>
            </a:r>
            <a:r>
              <a:rPr lang="en-US" altLang="sv-SE" sz="2000" dirty="0"/>
              <a:t>&gt;</a:t>
            </a:r>
          </a:p>
          <a:p>
            <a:pPr marL="0" indent="0">
              <a:buNone/>
            </a:pPr>
            <a:r>
              <a:rPr lang="en-US" altLang="sv-SE" sz="2000" dirty="0"/>
              <a:t>&lt;/course&gt;</a:t>
            </a:r>
          </a:p>
          <a:p>
            <a:pPr marL="0" indent="0">
              <a:buNone/>
            </a:pPr>
            <a:endParaRPr lang="en-US" altLang="sv-SE" sz="2000" dirty="0"/>
          </a:p>
          <a:p>
            <a:pPr marL="0" indent="0">
              <a:buNone/>
            </a:pPr>
            <a:r>
              <a:rPr lang="en-US" altLang="sv-SE" sz="2000" dirty="0"/>
              <a:t>Response: HTTP 200 (success) or other code</a:t>
            </a:r>
          </a:p>
        </p:txBody>
      </p:sp>
    </p:spTree>
    <p:extLst>
      <p:ext uri="{BB962C8B-B14F-4D97-AF65-F5344CB8AC3E}">
        <p14:creationId xmlns:p14="http://schemas.microsoft.com/office/powerpoint/2010/main" val="1343463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D6B640AA-1794-46E8-93A9-284DB11A8C9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REST API - Example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1B5DF71D-31B2-4E36-A0E9-E61F682C7D9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POST (create)</a:t>
            </a:r>
          </a:p>
          <a:p>
            <a:r>
              <a:rPr lang="en-US" altLang="sv-SE" dirty="0"/>
              <a:t>With JSON in the request body</a:t>
            </a:r>
          </a:p>
          <a:p>
            <a:pPr marL="0" indent="0">
              <a:buNone/>
            </a:pPr>
            <a:endParaRPr lang="en-US" altLang="sv-SE" sz="2000" dirty="0"/>
          </a:p>
          <a:p>
            <a:pPr marL="0" indent="0">
              <a:buNone/>
            </a:pPr>
            <a:r>
              <a:rPr lang="en-US" altLang="sv-SE" sz="2000" dirty="0"/>
              <a:t>POST HTTP://sdxml.dsv.su.se/api/course</a:t>
            </a:r>
          </a:p>
          <a:p>
            <a:pPr marL="0" indent="0">
              <a:buNone/>
            </a:pPr>
            <a:r>
              <a:rPr lang="en-US" altLang="sv-SE" sz="2000" dirty="0"/>
              <a:t>Content-Type: application/json</a:t>
            </a:r>
          </a:p>
          <a:p>
            <a:pPr marL="0" indent="0">
              <a:buNone/>
            </a:pPr>
            <a:r>
              <a:rPr lang="en-US" altLang="sv-SE" sz="2000" dirty="0"/>
              <a:t>Body</a:t>
            </a:r>
          </a:p>
          <a:p>
            <a:pPr marL="0" indent="0">
              <a:buNone/>
            </a:pPr>
            <a:r>
              <a:rPr lang="en-US" altLang="sv-SE" sz="2000" dirty="0"/>
              <a:t>{</a:t>
            </a:r>
          </a:p>
          <a:p>
            <a:pPr marL="0" indent="0">
              <a:buNone/>
            </a:pPr>
            <a:r>
              <a:rPr lang="en-US" altLang="sv-SE" sz="2000" dirty="0"/>
              <a:t>  "code" : "SDXML",</a:t>
            </a:r>
          </a:p>
          <a:p>
            <a:pPr marL="0" indent="0">
              <a:buNone/>
            </a:pPr>
            <a:r>
              <a:rPr lang="en-US" altLang="sv-SE" sz="2000" dirty="0"/>
              <a:t>  "</a:t>
            </a:r>
            <a:r>
              <a:rPr lang="en-US" altLang="sv-SE" sz="2000" dirty="0" err="1"/>
              <a:t>nameEN</a:t>
            </a:r>
            <a:r>
              <a:rPr lang="en-US" altLang="sv-SE" sz="2000" dirty="0"/>
              <a:t>" : "Semi-structured data and XML",</a:t>
            </a:r>
          </a:p>
          <a:p>
            <a:pPr marL="0" indent="0">
              <a:buNone/>
            </a:pPr>
            <a:r>
              <a:rPr lang="en-US" altLang="sv-SE" sz="2000" dirty="0"/>
              <a:t>  "</a:t>
            </a:r>
            <a:r>
              <a:rPr lang="en-US" altLang="sv-SE" sz="2000" dirty="0" err="1"/>
              <a:t>nameSV</a:t>
            </a:r>
            <a:r>
              <a:rPr lang="en-US" altLang="sv-SE" sz="2000" dirty="0"/>
              <a:t>" : "</a:t>
            </a:r>
            <a:r>
              <a:rPr lang="en-US" altLang="sv-SE" sz="2000" dirty="0" err="1"/>
              <a:t>Semistrukturerade</a:t>
            </a:r>
            <a:r>
              <a:rPr lang="en-US" altLang="sv-SE" sz="2000" dirty="0"/>
              <a:t> data </a:t>
            </a:r>
            <a:r>
              <a:rPr lang="en-US" altLang="sv-SE" sz="2000" dirty="0" err="1"/>
              <a:t>och</a:t>
            </a:r>
            <a:r>
              <a:rPr lang="en-US" altLang="sv-SE" sz="2000" dirty="0"/>
              <a:t> XML"</a:t>
            </a:r>
          </a:p>
          <a:p>
            <a:pPr marL="0" indent="0">
              <a:buNone/>
            </a:pPr>
            <a:r>
              <a:rPr lang="en-US" altLang="sv-SE" sz="2000" dirty="0"/>
              <a:t>}</a:t>
            </a:r>
          </a:p>
          <a:p>
            <a:pPr marL="0" indent="0">
              <a:buNone/>
            </a:pPr>
            <a:endParaRPr lang="en-US" altLang="sv-SE" sz="2000" dirty="0"/>
          </a:p>
          <a:p>
            <a:pPr marL="0" indent="0">
              <a:buNone/>
            </a:pPr>
            <a:r>
              <a:rPr lang="en-US" altLang="sv-SE" sz="2000" dirty="0"/>
              <a:t>Response: HTTP 200 (success) or other code</a:t>
            </a:r>
          </a:p>
          <a:p>
            <a:pPr marL="0" indent="0">
              <a:buNone/>
            </a:pPr>
            <a:r>
              <a:rPr lang="en-US" altLang="sv-SE" sz="2000" dirty="0"/>
              <a:t>Perhaps more as Body or Header</a:t>
            </a:r>
          </a:p>
        </p:txBody>
      </p:sp>
    </p:spTree>
    <p:extLst>
      <p:ext uri="{BB962C8B-B14F-4D97-AF65-F5344CB8AC3E}">
        <p14:creationId xmlns:p14="http://schemas.microsoft.com/office/powerpoint/2010/main" val="34357135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D6B640AA-1794-46E8-93A9-284DB11A8C9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SOAP Message - Example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1B5DF71D-31B2-4E36-A0E9-E61F682C7D9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28464" y="1000125"/>
            <a:ext cx="9577064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altLang="sv-SE" sz="1800" dirty="0"/>
              <a:t>&lt;</a:t>
            </a:r>
            <a:r>
              <a:rPr lang="en-US" altLang="sv-SE" sz="1800" dirty="0" err="1"/>
              <a:t>soap:Envelope</a:t>
            </a:r>
            <a:r>
              <a:rPr lang="en-US" altLang="sv-SE" sz="1800" dirty="0"/>
              <a:t> </a:t>
            </a:r>
            <a:r>
              <a:rPr lang="en-US" altLang="sv-SE" sz="1800" dirty="0" err="1"/>
              <a:t>xmlns:soap</a:t>
            </a:r>
            <a:r>
              <a:rPr lang="en-US" altLang="sv-SE" sz="1800" dirty="0"/>
              <a:t>="http://www.w3.org/2003/05/soap-envelope"&gt;</a:t>
            </a:r>
          </a:p>
          <a:p>
            <a:pPr marL="0" indent="0">
              <a:buNone/>
            </a:pPr>
            <a:r>
              <a:rPr lang="en-US" altLang="sv-SE" sz="1800" dirty="0"/>
              <a:t>   &lt;</a:t>
            </a:r>
            <a:r>
              <a:rPr lang="en-US" altLang="sv-SE" sz="1800" dirty="0" err="1"/>
              <a:t>soap:Body</a:t>
            </a:r>
            <a:r>
              <a:rPr lang="en-US" altLang="sv-SE" sz="1800" dirty="0"/>
              <a:t>&gt;</a:t>
            </a:r>
          </a:p>
          <a:p>
            <a:pPr marL="0" indent="0">
              <a:buNone/>
            </a:pPr>
            <a:r>
              <a:rPr lang="en-US" altLang="sv-SE" sz="1800" dirty="0"/>
              <a:t>      &lt;</a:t>
            </a:r>
            <a:r>
              <a:rPr lang="en-US" altLang="sv-SE" sz="1800" dirty="0" err="1"/>
              <a:t>getCourseInfoRequest</a:t>
            </a:r>
            <a:r>
              <a:rPr lang="en-US" altLang="sv-SE" sz="1800" dirty="0"/>
              <a:t>&gt;</a:t>
            </a:r>
          </a:p>
          <a:p>
            <a:pPr marL="0" indent="0">
              <a:buNone/>
            </a:pPr>
            <a:r>
              <a:rPr lang="en-US" altLang="sv-SE" sz="1800" dirty="0"/>
              <a:t>         &lt;code&gt;SDXML&lt;/code&gt;</a:t>
            </a:r>
          </a:p>
          <a:p>
            <a:pPr marL="0" indent="0">
              <a:buNone/>
            </a:pPr>
            <a:r>
              <a:rPr lang="en-US" altLang="sv-SE" sz="1800" dirty="0"/>
              <a:t>      &lt;/</a:t>
            </a:r>
            <a:r>
              <a:rPr lang="en-US" altLang="sv-SE" sz="1800" dirty="0" err="1"/>
              <a:t>getCourseRequest</a:t>
            </a:r>
            <a:r>
              <a:rPr lang="en-US" altLang="sv-SE" sz="1800" dirty="0"/>
              <a:t>&gt;</a:t>
            </a:r>
          </a:p>
          <a:p>
            <a:pPr marL="0" indent="0">
              <a:buNone/>
            </a:pPr>
            <a:r>
              <a:rPr lang="en-US" altLang="sv-SE" sz="1800" dirty="0"/>
              <a:t>   &lt;/</a:t>
            </a:r>
            <a:r>
              <a:rPr lang="en-US" altLang="sv-SE" sz="1800" dirty="0" err="1"/>
              <a:t>soap:Body</a:t>
            </a:r>
            <a:r>
              <a:rPr lang="en-US" altLang="sv-SE" sz="1800" dirty="0"/>
              <a:t>&gt;</a:t>
            </a:r>
          </a:p>
          <a:p>
            <a:pPr marL="0" indent="0">
              <a:buNone/>
            </a:pPr>
            <a:r>
              <a:rPr lang="en-US" altLang="sv-SE" sz="1800" dirty="0"/>
              <a:t>&lt;/</a:t>
            </a:r>
            <a:r>
              <a:rPr lang="en-US" altLang="sv-SE" sz="1800" dirty="0" err="1"/>
              <a:t>soap:Envelope</a:t>
            </a:r>
            <a:r>
              <a:rPr lang="en-US" altLang="sv-SE" sz="1800" dirty="0"/>
              <a:t>&gt;</a:t>
            </a:r>
          </a:p>
          <a:p>
            <a:pPr marL="0" indent="0">
              <a:buNone/>
            </a:pPr>
            <a:endParaRPr lang="en-US" altLang="sv-SE" sz="1800" dirty="0"/>
          </a:p>
          <a:p>
            <a:pPr marL="0" indent="0">
              <a:buNone/>
            </a:pPr>
            <a:r>
              <a:rPr lang="en-US" altLang="sv-SE" sz="1800" dirty="0"/>
              <a:t>&lt;</a:t>
            </a:r>
            <a:r>
              <a:rPr lang="en-US" altLang="sv-SE" sz="1800" dirty="0" err="1"/>
              <a:t>soap:Envelope</a:t>
            </a:r>
            <a:r>
              <a:rPr lang="en-US" altLang="sv-SE" sz="1800" dirty="0"/>
              <a:t> </a:t>
            </a:r>
            <a:r>
              <a:rPr lang="en-US" altLang="sv-SE" sz="1800" dirty="0" err="1"/>
              <a:t>xmlns:soap</a:t>
            </a:r>
            <a:r>
              <a:rPr lang="en-US" altLang="sv-SE" sz="1800" dirty="0"/>
              <a:t>="http://www.w3.org/2003/05/soap-envelope"&gt;</a:t>
            </a:r>
          </a:p>
          <a:p>
            <a:pPr marL="0" indent="0">
              <a:buNone/>
            </a:pPr>
            <a:r>
              <a:rPr lang="en-US" altLang="sv-SE" sz="1800" dirty="0"/>
              <a:t>   &lt;</a:t>
            </a:r>
            <a:r>
              <a:rPr lang="en-US" altLang="sv-SE" sz="1800" dirty="0" err="1"/>
              <a:t>soap:Body</a:t>
            </a:r>
            <a:r>
              <a:rPr lang="en-US" altLang="sv-SE" sz="1800" dirty="0"/>
              <a:t>&gt;</a:t>
            </a:r>
          </a:p>
          <a:p>
            <a:pPr marL="0" indent="0">
              <a:buNone/>
            </a:pPr>
            <a:r>
              <a:rPr lang="en-US" altLang="sv-SE" sz="1800" dirty="0"/>
              <a:t>      &lt;</a:t>
            </a:r>
            <a:r>
              <a:rPr lang="en-US" altLang="sv-SE" sz="1800" dirty="0" err="1"/>
              <a:t>getCourseInfoResponse</a:t>
            </a:r>
            <a:r>
              <a:rPr lang="en-US" altLang="sv-SE" sz="1800" dirty="0"/>
              <a:t>&gt;</a:t>
            </a:r>
          </a:p>
          <a:p>
            <a:pPr marL="0" indent="0">
              <a:buNone/>
            </a:pPr>
            <a:r>
              <a:rPr lang="en-US" altLang="sv-SE" sz="1800" dirty="0"/>
              <a:t>         &lt;code&gt;SDXML&lt;/code&gt;</a:t>
            </a:r>
          </a:p>
          <a:p>
            <a:pPr marL="0" indent="0">
              <a:buNone/>
            </a:pPr>
            <a:r>
              <a:rPr lang="en-US" altLang="sv-SE" sz="1800" dirty="0"/>
              <a:t>         &lt;</a:t>
            </a:r>
            <a:r>
              <a:rPr lang="en-US" altLang="sv-SE" sz="1800" dirty="0" err="1"/>
              <a:t>nameEN</a:t>
            </a:r>
            <a:r>
              <a:rPr lang="en-US" altLang="sv-SE" sz="1800" dirty="0"/>
              <a:t>&gt;Semi-structured data and XML&lt;/</a:t>
            </a:r>
            <a:r>
              <a:rPr lang="en-US" altLang="sv-SE" sz="1800" dirty="0" err="1"/>
              <a:t>nameEN</a:t>
            </a:r>
            <a:r>
              <a:rPr lang="en-US" altLang="sv-SE" sz="1800" dirty="0"/>
              <a:t>&gt;</a:t>
            </a:r>
          </a:p>
          <a:p>
            <a:pPr marL="0" indent="0">
              <a:buNone/>
            </a:pPr>
            <a:r>
              <a:rPr lang="en-US" altLang="sv-SE" sz="1800" dirty="0"/>
              <a:t>         &lt;</a:t>
            </a:r>
            <a:r>
              <a:rPr lang="en-US" altLang="sv-SE" sz="1800" dirty="0" err="1"/>
              <a:t>nameSV</a:t>
            </a:r>
            <a:r>
              <a:rPr lang="en-US" altLang="sv-SE" sz="1800" dirty="0"/>
              <a:t>&gt;</a:t>
            </a:r>
            <a:r>
              <a:rPr lang="en-US" altLang="sv-SE" sz="1800" dirty="0" err="1"/>
              <a:t>Semistrukturerade</a:t>
            </a:r>
            <a:r>
              <a:rPr lang="en-US" altLang="sv-SE" sz="1800" dirty="0"/>
              <a:t> data </a:t>
            </a:r>
            <a:r>
              <a:rPr lang="en-US" altLang="sv-SE" sz="1800" dirty="0" err="1"/>
              <a:t>och</a:t>
            </a:r>
            <a:r>
              <a:rPr lang="en-US" altLang="sv-SE" sz="1800" dirty="0"/>
              <a:t> XML&lt;/</a:t>
            </a:r>
            <a:r>
              <a:rPr lang="en-US" altLang="sv-SE" sz="1800" dirty="0" err="1"/>
              <a:t>nameSV</a:t>
            </a:r>
            <a:r>
              <a:rPr lang="en-US" altLang="sv-SE" sz="1800" dirty="0"/>
              <a:t>&gt;</a:t>
            </a:r>
          </a:p>
          <a:p>
            <a:pPr marL="0" indent="0">
              <a:buNone/>
            </a:pPr>
            <a:r>
              <a:rPr lang="en-US" altLang="sv-SE" sz="1800" dirty="0"/>
              <a:t>      &lt;/</a:t>
            </a:r>
            <a:r>
              <a:rPr lang="en-US" altLang="sv-SE" sz="1800" dirty="0" err="1"/>
              <a:t>getCourseResponse</a:t>
            </a:r>
            <a:r>
              <a:rPr lang="en-US" altLang="sv-SE" sz="1800" dirty="0"/>
              <a:t>&gt;</a:t>
            </a:r>
          </a:p>
          <a:p>
            <a:pPr marL="0" indent="0">
              <a:buNone/>
            </a:pPr>
            <a:r>
              <a:rPr lang="en-US" altLang="sv-SE" sz="1800" dirty="0"/>
              <a:t>   &lt;/</a:t>
            </a:r>
            <a:r>
              <a:rPr lang="en-US" altLang="sv-SE" sz="1800" dirty="0" err="1"/>
              <a:t>soap:Body</a:t>
            </a:r>
            <a:r>
              <a:rPr lang="en-US" altLang="sv-SE" sz="1800" dirty="0"/>
              <a:t>&gt;</a:t>
            </a:r>
          </a:p>
          <a:p>
            <a:pPr marL="0" indent="0">
              <a:buNone/>
            </a:pPr>
            <a:r>
              <a:rPr lang="en-US" altLang="sv-SE" sz="1800" dirty="0"/>
              <a:t>&lt;/</a:t>
            </a:r>
            <a:r>
              <a:rPr lang="en-US" altLang="sv-SE" sz="1800" dirty="0" err="1"/>
              <a:t>soap:Envelope</a:t>
            </a:r>
            <a:r>
              <a:rPr lang="en-US" altLang="sv-SE" sz="1800" dirty="0"/>
              <a:t>&gt;</a:t>
            </a:r>
          </a:p>
          <a:p>
            <a:pPr marL="0" indent="0">
              <a:buNone/>
            </a:pPr>
            <a:endParaRPr lang="en-US" altLang="sv-SE" sz="1800" dirty="0"/>
          </a:p>
        </p:txBody>
      </p:sp>
    </p:spTree>
    <p:extLst>
      <p:ext uri="{BB962C8B-B14F-4D97-AF65-F5344CB8AC3E}">
        <p14:creationId xmlns:p14="http://schemas.microsoft.com/office/powerpoint/2010/main" val="25497566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E53D36AA-8FD8-4228-8AA6-29605F3A912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Configurations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93B0C823-1567-410A-97EE-C6018C3271A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Software like</a:t>
            </a:r>
          </a:p>
          <a:p>
            <a:pPr lvl="1"/>
            <a:r>
              <a:rPr lang="en-US" altLang="sv-SE"/>
              <a:t>Web servers, FTP servers</a:t>
            </a:r>
          </a:p>
          <a:p>
            <a:pPr lvl="2"/>
            <a:r>
              <a:rPr lang="en-US" altLang="sv-SE"/>
              <a:t>Tomcat</a:t>
            </a:r>
          </a:p>
          <a:p>
            <a:pPr lvl="2"/>
            <a:r>
              <a:rPr lang="en-US" altLang="sv-SE"/>
              <a:t>Filezila</a:t>
            </a:r>
          </a:p>
          <a:p>
            <a:pPr lvl="1"/>
            <a:r>
              <a:rPr lang="en-US" altLang="sv-SE"/>
              <a:t>Operating systems</a:t>
            </a:r>
          </a:p>
          <a:p>
            <a:pPr lvl="2"/>
            <a:r>
              <a:rPr lang="en-US" altLang="sv-SE"/>
              <a:t>Windows</a:t>
            </a:r>
          </a:p>
          <a:p>
            <a:pPr lvl="2"/>
            <a:r>
              <a:rPr lang="en-US" altLang="sv-SE"/>
              <a:t>Linux</a:t>
            </a:r>
          </a:p>
          <a:p>
            <a:pPr lvl="1"/>
            <a:r>
              <a:rPr lang="en-US" altLang="sv-SE"/>
              <a:t>Desktop application</a:t>
            </a:r>
          </a:p>
          <a:p>
            <a:pPr lvl="2"/>
            <a:r>
              <a:rPr lang="en-US" altLang="sv-SE"/>
              <a:t>VLC</a:t>
            </a:r>
          </a:p>
          <a:p>
            <a:pPr lvl="2"/>
            <a:r>
              <a:rPr lang="en-US" altLang="sv-SE"/>
              <a:t>Notepad++</a:t>
            </a:r>
          </a:p>
          <a:p>
            <a:pPr lvl="2"/>
            <a:r>
              <a:rPr lang="en-US" altLang="sv-SE"/>
              <a:t>NetBeans</a:t>
            </a:r>
          </a:p>
          <a:p>
            <a:pPr lvl="2"/>
            <a:r>
              <a:rPr lang="en-US" altLang="sv-SE"/>
              <a:t>Firefox</a:t>
            </a:r>
          </a:p>
          <a:p>
            <a:r>
              <a:rPr lang="en-US" altLang="sv-SE"/>
              <a:t>Pretty much everywhere!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A5D77746-72DE-4BDD-A3EE-42132A60B42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Programming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E2A08373-B0C9-4426-ACBD-2366584767D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Java technologies</a:t>
            </a:r>
          </a:p>
          <a:p>
            <a:pPr lvl="1"/>
            <a:r>
              <a:rPr lang="en-US" altLang="sv-SE"/>
              <a:t>Maven</a:t>
            </a:r>
          </a:p>
          <a:p>
            <a:pPr lvl="1"/>
            <a:r>
              <a:rPr lang="en-US" altLang="sv-SE"/>
              <a:t>Spring</a:t>
            </a:r>
          </a:p>
          <a:p>
            <a:pPr lvl="1"/>
            <a:r>
              <a:rPr lang="en-US" altLang="sv-SE"/>
              <a:t>Hibernate</a:t>
            </a:r>
          </a:p>
          <a:p>
            <a:pPr lvl="1"/>
            <a:r>
              <a:rPr lang="en-US" altLang="sv-SE"/>
              <a:t>Jasper</a:t>
            </a:r>
          </a:p>
          <a:p>
            <a:pPr lvl="1"/>
            <a:r>
              <a:rPr lang="en-US" altLang="sv-SE"/>
              <a:t>Struts</a:t>
            </a:r>
          </a:p>
          <a:p>
            <a:pPr lvl="1"/>
            <a:r>
              <a:rPr lang="en-US" altLang="sv-SE"/>
              <a:t>Seam</a:t>
            </a:r>
          </a:p>
          <a:p>
            <a:pPr lvl="1"/>
            <a:r>
              <a:rPr lang="en-US" altLang="sv-SE"/>
              <a:t>JavaFX (FXML)</a:t>
            </a:r>
          </a:p>
          <a:p>
            <a:pPr lvl="1"/>
            <a:r>
              <a:rPr lang="en-US" altLang="sv-SE"/>
              <a:t>JUnit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7405609D-04E9-48A6-9B01-DB489398F59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Maven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229E8A3D-CB42-477C-9860-292749FB796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Dependencies</a:t>
            </a:r>
          </a:p>
          <a:p>
            <a:pPr>
              <a:defRPr/>
            </a:pPr>
            <a:r>
              <a:rPr lang="en-US" altLang="sv-SE" dirty="0"/>
              <a:t>Building</a:t>
            </a:r>
          </a:p>
          <a:p>
            <a:pPr marL="0" indent="0">
              <a:buFontTx/>
              <a:buNone/>
              <a:defRPr/>
            </a:pPr>
            <a:endParaRPr lang="en-US" altLang="sv-SE" sz="1600" dirty="0"/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&lt;?xml version="1.0" encoding="UTF-8"?&gt;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&lt;project </a:t>
            </a:r>
            <a:r>
              <a:rPr lang="en-US" altLang="sv-SE" sz="1600" dirty="0" err="1"/>
              <a:t>xmlns</a:t>
            </a:r>
            <a:r>
              <a:rPr lang="en-US" altLang="sv-SE" sz="1600" dirty="0"/>
              <a:t>="http://maven.apache.org/POM/4.0.0"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        </a:t>
            </a:r>
            <a:r>
              <a:rPr lang="en-US" altLang="sv-SE" sz="1600" dirty="0" err="1"/>
              <a:t>xmlns:xsi</a:t>
            </a:r>
            <a:r>
              <a:rPr lang="en-US" altLang="sv-SE" sz="1600" dirty="0"/>
              <a:t>="http://www.w3.org/2001/XMLSchema-instance"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        </a:t>
            </a:r>
            <a:r>
              <a:rPr lang="en-US" altLang="sv-SE" sz="1600" dirty="0" err="1"/>
              <a:t>xsi:schemaLocation</a:t>
            </a:r>
            <a:r>
              <a:rPr lang="en-US" altLang="sv-SE" sz="1600" dirty="0"/>
              <a:t>="http://maven.apache.org/POM/4.0.0    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                                              https://maven.apache.org/xsd/maven-4.0.0.xsd"&gt;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   &lt;dependencies&gt;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	…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   &lt;/dependencies&gt;</a:t>
            </a:r>
            <a:endParaRPr lang="en-US" altLang="sv-SE" sz="1800" dirty="0"/>
          </a:p>
          <a:p>
            <a:pPr marL="0" indent="0">
              <a:buFontTx/>
              <a:buNone/>
              <a:defRPr/>
            </a:pPr>
            <a:r>
              <a:rPr lang="en-US" altLang="sv-SE" sz="1800" dirty="0"/>
              <a:t>    </a:t>
            </a:r>
            <a:r>
              <a:rPr lang="en-US" altLang="sv-SE" sz="1600" dirty="0"/>
              <a:t>&lt;build&gt;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	…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   &lt;/build&gt;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&lt;/project&gt;</a:t>
            </a:r>
            <a:endParaRPr lang="en-US" altLang="sv-SE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6F93ABB-AB1A-41A6-B884-7AFC7367BFE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JavaFX with FXML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A568D974-CE2A-437A-B043-0AF6AA12068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Java GUI</a:t>
            </a:r>
          </a:p>
          <a:p>
            <a:pPr>
              <a:defRPr/>
            </a:pPr>
            <a:endParaRPr lang="en-US" altLang="sv-SE" dirty="0"/>
          </a:p>
          <a:p>
            <a:pPr marL="0" indent="0">
              <a:buFontTx/>
              <a:buNone/>
              <a:defRPr/>
            </a:pPr>
            <a:endParaRPr lang="en-US" altLang="sv-SE" sz="1800" dirty="0"/>
          </a:p>
          <a:p>
            <a:pPr marL="0" indent="0">
              <a:buFontTx/>
              <a:buNone/>
              <a:defRPr/>
            </a:pPr>
            <a:endParaRPr lang="en-US" altLang="sv-SE" sz="1800" dirty="0"/>
          </a:p>
          <a:p>
            <a:pPr marL="0" indent="0">
              <a:buFontTx/>
              <a:buNone/>
              <a:defRPr/>
            </a:pPr>
            <a:endParaRPr lang="en-US" altLang="sv-SE" sz="1800" dirty="0"/>
          </a:p>
          <a:p>
            <a:pPr marL="0" indent="0">
              <a:buFontTx/>
              <a:buNone/>
              <a:defRPr/>
            </a:pPr>
            <a:endParaRPr lang="en-US" altLang="sv-SE" sz="1800" dirty="0"/>
          </a:p>
          <a:p>
            <a:pPr marL="0" indent="0">
              <a:buFontTx/>
              <a:buNone/>
              <a:defRPr/>
            </a:pPr>
            <a:r>
              <a:rPr lang="en-US" altLang="sv-SE" sz="1800" dirty="0"/>
              <a:t>&lt;?xml version="1.0" encoding="UTF-8"?&gt;</a:t>
            </a:r>
          </a:p>
          <a:p>
            <a:pPr marL="0" indent="0">
              <a:buFontTx/>
              <a:buNone/>
              <a:defRPr/>
            </a:pPr>
            <a:r>
              <a:rPr lang="en-US" altLang="sv-SE" sz="1800" dirty="0"/>
              <a:t>&lt;</a:t>
            </a:r>
            <a:r>
              <a:rPr lang="en-US" altLang="sv-SE" sz="1800" dirty="0" err="1"/>
              <a:t>VBox</a:t>
            </a:r>
            <a:r>
              <a:rPr lang="en-US" altLang="sv-SE" sz="1800" dirty="0"/>
              <a:t> alignment="CENTER" spacing="20.0" </a:t>
            </a:r>
            <a:r>
              <a:rPr lang="en-US" altLang="sv-SE" sz="1800" dirty="0" err="1"/>
              <a:t>xmlns:fx</a:t>
            </a:r>
            <a:r>
              <a:rPr lang="en-US" altLang="sv-SE" sz="1800" dirty="0"/>
              <a:t>="http://javafx.com/</a:t>
            </a:r>
            <a:r>
              <a:rPr lang="en-US" altLang="sv-SE" sz="1800" dirty="0" err="1"/>
              <a:t>fxml</a:t>
            </a:r>
            <a:r>
              <a:rPr lang="en-US" altLang="sv-SE" sz="1800" dirty="0"/>
              <a:t>"</a:t>
            </a:r>
          </a:p>
          <a:p>
            <a:pPr marL="0" indent="0">
              <a:buFontTx/>
              <a:buNone/>
              <a:defRPr/>
            </a:pPr>
            <a:r>
              <a:rPr lang="en-US" altLang="sv-SE" sz="1800" dirty="0"/>
              <a:t>      </a:t>
            </a:r>
            <a:r>
              <a:rPr lang="en-US" altLang="sv-SE" sz="1800" dirty="0" err="1"/>
              <a:t>fx:controller</a:t>
            </a:r>
            <a:r>
              <a:rPr lang="en-US" altLang="sv-SE" sz="1800" dirty="0"/>
              <a:t>="</a:t>
            </a:r>
            <a:r>
              <a:rPr lang="en-US" altLang="sv-SE" sz="1800" dirty="0" err="1"/>
              <a:t>sdxml.Controller</a:t>
            </a:r>
            <a:r>
              <a:rPr lang="en-US" altLang="sv-SE" sz="1800" dirty="0"/>
              <a:t>"&gt;</a:t>
            </a:r>
          </a:p>
          <a:p>
            <a:pPr marL="0" indent="0">
              <a:buFontTx/>
              <a:buNone/>
              <a:defRPr/>
            </a:pPr>
            <a:r>
              <a:rPr lang="en-US" altLang="sv-SE" sz="1800" dirty="0"/>
              <a:t>    &lt;padding&gt;</a:t>
            </a:r>
          </a:p>
          <a:p>
            <a:pPr marL="0" indent="0">
              <a:buFontTx/>
              <a:buNone/>
              <a:defRPr/>
            </a:pPr>
            <a:r>
              <a:rPr lang="en-US" altLang="sv-SE" sz="1800" dirty="0"/>
              <a:t>        &lt;Insets bottom="20.0" left="20.0" right="20.0" top="20.0"/&gt;</a:t>
            </a:r>
          </a:p>
          <a:p>
            <a:pPr marL="0" indent="0">
              <a:buFontTx/>
              <a:buNone/>
              <a:defRPr/>
            </a:pPr>
            <a:r>
              <a:rPr lang="en-US" altLang="sv-SE" sz="1800" dirty="0"/>
              <a:t>    &lt;/padding&gt;</a:t>
            </a:r>
          </a:p>
          <a:p>
            <a:pPr marL="0" indent="0">
              <a:buFontTx/>
              <a:buNone/>
              <a:defRPr/>
            </a:pPr>
            <a:r>
              <a:rPr lang="en-US" altLang="sv-SE" sz="1800" dirty="0"/>
              <a:t>    &lt;Label </a:t>
            </a:r>
            <a:r>
              <a:rPr lang="en-US" altLang="sv-SE" sz="1800" dirty="0" err="1"/>
              <a:t>fx:id</a:t>
            </a:r>
            <a:r>
              <a:rPr lang="en-US" altLang="sv-SE" sz="1800" dirty="0"/>
              <a:t>="</a:t>
            </a:r>
            <a:r>
              <a:rPr lang="en-US" altLang="sv-SE" sz="1800" dirty="0" err="1"/>
              <a:t>myText</a:t>
            </a:r>
            <a:r>
              <a:rPr lang="en-US" altLang="sv-SE" sz="1800" dirty="0"/>
              <a:t>"/&gt;</a:t>
            </a:r>
          </a:p>
          <a:p>
            <a:pPr marL="0" indent="0">
              <a:buFontTx/>
              <a:buNone/>
              <a:defRPr/>
            </a:pPr>
            <a:r>
              <a:rPr lang="en-US" altLang="sv-SE" sz="1800" dirty="0"/>
              <a:t>    &lt;Button text="More XML please!" </a:t>
            </a:r>
            <a:r>
              <a:rPr lang="en-US" altLang="sv-SE" sz="1800" dirty="0" err="1"/>
              <a:t>onAction</a:t>
            </a:r>
            <a:r>
              <a:rPr lang="en-US" altLang="sv-SE" sz="1800" dirty="0"/>
              <a:t>="#</a:t>
            </a:r>
            <a:r>
              <a:rPr lang="en-US" altLang="sv-SE" sz="1800" dirty="0" err="1"/>
              <a:t>onButtonClick</a:t>
            </a:r>
            <a:r>
              <a:rPr lang="en-US" altLang="sv-SE" sz="1800" dirty="0"/>
              <a:t>"/&gt;</a:t>
            </a:r>
          </a:p>
          <a:p>
            <a:pPr marL="0" indent="0">
              <a:buFontTx/>
              <a:buNone/>
              <a:defRPr/>
            </a:pPr>
            <a:r>
              <a:rPr lang="en-US" altLang="sv-SE" sz="1800" dirty="0"/>
              <a:t>&lt;/</a:t>
            </a:r>
            <a:r>
              <a:rPr lang="en-US" altLang="sv-SE" sz="1800" dirty="0" err="1"/>
              <a:t>VBox</a:t>
            </a:r>
            <a:r>
              <a:rPr lang="en-US" altLang="sv-SE" sz="1800" dirty="0"/>
              <a:t>&gt;</a:t>
            </a:r>
            <a:endParaRPr lang="en-US" altLang="sv-SE" dirty="0"/>
          </a:p>
          <a:p>
            <a:pPr marL="0" indent="0">
              <a:buFontTx/>
              <a:buNone/>
              <a:defRPr/>
            </a:pPr>
            <a:endParaRPr lang="en-US" altLang="sv-SE" sz="1600" dirty="0"/>
          </a:p>
          <a:p>
            <a:pPr marL="0" indent="0">
              <a:buFontTx/>
              <a:buNone/>
              <a:defRPr/>
            </a:pPr>
            <a:endParaRPr lang="en-US" altLang="sv-SE" dirty="0"/>
          </a:p>
        </p:txBody>
      </p:sp>
      <p:pic>
        <p:nvPicPr>
          <p:cNvPr id="30724" name="Picture 3">
            <a:extLst>
              <a:ext uri="{FF2B5EF4-FFF2-40B4-BE49-F238E27FC236}">
                <a16:creationId xmlns:a16="http://schemas.microsoft.com/office/drawing/2014/main" id="{FA225C2C-AFED-430F-B291-AD5AFAB90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2" t="14001" r="14722" b="19685"/>
          <a:stretch>
            <a:fillRect/>
          </a:stretch>
        </p:blipFill>
        <p:spPr bwMode="auto">
          <a:xfrm>
            <a:off x="6429375" y="869950"/>
            <a:ext cx="3024188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91C23517-FBC0-4EB6-9D16-F77565E644A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Spring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C415B3B-ECC7-4055-9EFC-98FCC80049E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Beans</a:t>
            </a:r>
          </a:p>
          <a:p>
            <a:pPr>
              <a:defRPr/>
            </a:pPr>
            <a:r>
              <a:rPr lang="en-US" altLang="sv-SE" dirty="0"/>
              <a:t>Injections</a:t>
            </a:r>
          </a:p>
          <a:p>
            <a:pPr>
              <a:defRPr/>
            </a:pPr>
            <a:r>
              <a:rPr lang="en-US" altLang="sv-SE" dirty="0"/>
              <a:t>Transactions</a:t>
            </a:r>
          </a:p>
          <a:p>
            <a:pPr>
              <a:defRPr/>
            </a:pPr>
            <a:r>
              <a:rPr lang="en-US" altLang="sv-SE" dirty="0"/>
              <a:t>Security</a:t>
            </a:r>
          </a:p>
          <a:p>
            <a:pPr marL="0" indent="0">
              <a:buFontTx/>
              <a:buNone/>
              <a:defRPr/>
            </a:pPr>
            <a:endParaRPr lang="en-US" altLang="sv-SE" dirty="0"/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&lt;?xml version="1.0" encoding="UTF-8"?&gt;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&lt;beans </a:t>
            </a:r>
            <a:r>
              <a:rPr lang="en-US" altLang="sv-SE" sz="1600" dirty="0" err="1"/>
              <a:t>xmlns</a:t>
            </a:r>
            <a:r>
              <a:rPr lang="en-US" altLang="sv-SE" sz="1600" dirty="0"/>
              <a:t>="http://www.springframework.org/schema/beans"&gt;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	&lt;bean id="</a:t>
            </a:r>
            <a:r>
              <a:rPr lang="en-US" altLang="sv-SE" sz="1600" dirty="0" err="1"/>
              <a:t>myBean</a:t>
            </a:r>
            <a:r>
              <a:rPr lang="en-US" altLang="sv-SE" sz="1600" dirty="0"/>
              <a:t>" class="</a:t>
            </a:r>
            <a:r>
              <a:rPr lang="en-US" altLang="sv-SE" sz="1600" dirty="0" err="1"/>
              <a:t>sdxml.MyBean</a:t>
            </a:r>
            <a:r>
              <a:rPr lang="en-US" altLang="sv-SE" sz="1600" dirty="0"/>
              <a:t>" 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	        &lt;property name="name" value="XML"/&gt;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	        &lt;property name="status" value="5"/&gt;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	&lt;/bean&gt;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&lt;/beans&gt;</a:t>
            </a:r>
            <a:endParaRPr lang="en-US" altLang="sv-SE" dirty="0"/>
          </a:p>
          <a:p>
            <a:pPr>
              <a:defRPr/>
            </a:pPr>
            <a:endParaRPr lang="en-US" altLang="sv-SE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36D4363D-264F-42DA-AF02-ACD5E2933AB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Hibernate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24AEC0C7-686E-48CB-A9D5-B16E5CF6D51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ORM (Object Relational Mapping)</a:t>
            </a:r>
          </a:p>
          <a:p>
            <a:pPr>
              <a:defRPr/>
            </a:pPr>
            <a:r>
              <a:rPr lang="en-US" altLang="sv-SE" dirty="0"/>
              <a:t>Classes to tables and columns</a:t>
            </a:r>
          </a:p>
          <a:p>
            <a:pPr>
              <a:defRPr/>
            </a:pPr>
            <a:endParaRPr lang="en-US" altLang="sv-SE" dirty="0"/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&lt;?xml version="1.0" encoding="UTF-8"?&gt;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&lt;!DOCTYPE hibernate-mapping&gt;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&lt;hibernate-mapping&gt;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   &lt;class name="</a:t>
            </a:r>
            <a:r>
              <a:rPr lang="en-US" altLang="sv-SE" sz="1600" dirty="0" err="1"/>
              <a:t>sdxml.Person</a:t>
            </a:r>
            <a:r>
              <a:rPr lang="en-US" altLang="sv-SE" sz="1600" dirty="0"/>
              <a:t>" table="</a:t>
            </a:r>
            <a:r>
              <a:rPr lang="en-US" altLang="sv-SE" sz="1600" dirty="0" err="1"/>
              <a:t>Pesron</a:t>
            </a:r>
            <a:r>
              <a:rPr lang="en-US" altLang="sv-SE" sz="1600" dirty="0"/>
              <a:t>"&gt;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       &lt;id name="id" column="</a:t>
            </a:r>
            <a:r>
              <a:rPr lang="en-US" altLang="sv-SE" sz="1600" dirty="0" err="1"/>
              <a:t>PersonID</a:t>
            </a:r>
            <a:r>
              <a:rPr lang="en-US" altLang="sv-SE" sz="1600" dirty="0"/>
              <a:t>" type="int"&gt;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            &lt;generator class="native"/&gt;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       &lt;/id&gt;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       &lt;property name="</a:t>
            </a:r>
            <a:r>
              <a:rPr lang="en-US" altLang="sv-SE" sz="1600" dirty="0" err="1"/>
              <a:t>fname</a:t>
            </a:r>
            <a:r>
              <a:rPr lang="en-US" altLang="sv-SE" sz="1600" dirty="0"/>
              <a:t>" column="</a:t>
            </a:r>
            <a:r>
              <a:rPr lang="en-US" altLang="sv-SE" sz="1600" dirty="0" err="1"/>
              <a:t>Firstname</a:t>
            </a:r>
            <a:r>
              <a:rPr lang="en-US" altLang="sv-SE" sz="1600" dirty="0"/>
              <a:t>" type="string" not-null="true"/&gt;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       &lt;property name="</a:t>
            </a:r>
            <a:r>
              <a:rPr lang="en-US" altLang="sv-SE" sz="1600" dirty="0" err="1"/>
              <a:t>lname</a:t>
            </a:r>
            <a:r>
              <a:rPr lang="en-US" altLang="sv-SE" sz="1600" dirty="0"/>
              <a:t>" column="</a:t>
            </a:r>
            <a:r>
              <a:rPr lang="en-US" altLang="sv-SE" sz="1600" dirty="0" err="1"/>
              <a:t>Lastname</a:t>
            </a:r>
            <a:r>
              <a:rPr lang="en-US" altLang="sv-SE" sz="1600" dirty="0"/>
              <a:t>" type="string" not-null="true"/&gt;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       &lt;property name="alive" column="Alive" type="</a:t>
            </a:r>
            <a:r>
              <a:rPr lang="en-US" altLang="sv-SE" sz="1600" dirty="0" err="1"/>
              <a:t>boolean</a:t>
            </a:r>
            <a:r>
              <a:rPr lang="en-US" altLang="sv-SE" sz="1600" dirty="0"/>
              <a:t>"/&gt;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   &lt;/class&gt;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&lt;/hibernate-mapping&gt;</a:t>
            </a:r>
            <a:endParaRPr lang="en-US" altLang="sv-SE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0504406F-5625-43D8-B7EA-F52699B0E16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Struts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9BB3F40C-23E7-478C-ABE3-964F9A4027C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Configuration of web application</a:t>
            </a:r>
          </a:p>
          <a:p>
            <a:pPr lvl="1">
              <a:defRPr/>
            </a:pPr>
            <a:r>
              <a:rPr lang="en-US" altLang="sv-SE" dirty="0"/>
              <a:t>actions</a:t>
            </a:r>
          </a:p>
          <a:p>
            <a:pPr lvl="1">
              <a:defRPr/>
            </a:pPr>
            <a:r>
              <a:rPr lang="en-US" altLang="sv-SE" dirty="0"/>
              <a:t>validations</a:t>
            </a:r>
          </a:p>
          <a:p>
            <a:pPr lvl="1">
              <a:defRPr/>
            </a:pPr>
            <a:r>
              <a:rPr lang="en-US" altLang="sv-SE" dirty="0"/>
              <a:t>…</a:t>
            </a:r>
          </a:p>
          <a:p>
            <a:pPr>
              <a:defRPr/>
            </a:pPr>
            <a:r>
              <a:rPr lang="en-US" altLang="sv-SE" dirty="0"/>
              <a:t>JSPs (Java server pages)</a:t>
            </a:r>
          </a:p>
          <a:p>
            <a:pPr>
              <a:defRPr/>
            </a:pPr>
            <a:endParaRPr lang="en-US" altLang="sv-SE" dirty="0"/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&lt;?xml version="1.0" encoding="UTF-8" ?&gt;</a:t>
            </a:r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&lt;struts&gt;</a:t>
            </a:r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    &lt;package name="</a:t>
            </a:r>
            <a:r>
              <a:rPr lang="en-US" altLang="sv-SE" sz="1400" dirty="0" err="1"/>
              <a:t>sdxml</a:t>
            </a:r>
            <a:r>
              <a:rPr lang="en-US" altLang="sv-SE" sz="1400" dirty="0"/>
              <a:t>" extends="default" namespace="/</a:t>
            </a:r>
            <a:r>
              <a:rPr lang="en-US" altLang="sv-SE" sz="1400" dirty="0" err="1"/>
              <a:t>sdxml</a:t>
            </a:r>
            <a:r>
              <a:rPr lang="en-US" altLang="sv-SE" sz="1400" dirty="0"/>
              <a:t>"&gt;</a:t>
            </a:r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        &lt;action name="start" class="</a:t>
            </a:r>
            <a:r>
              <a:rPr lang="en-US" altLang="sv-SE" sz="1400" dirty="0" err="1"/>
              <a:t>sdxml.StartAction</a:t>
            </a:r>
            <a:r>
              <a:rPr lang="en-US" altLang="sv-SE" sz="1400" dirty="0"/>
              <a:t>" method="start"&gt;</a:t>
            </a:r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            &lt;result name="success"&gt;</a:t>
            </a:r>
            <a:r>
              <a:rPr lang="en-US" altLang="sv-SE" sz="1400" dirty="0" err="1"/>
              <a:t>great.jsp</a:t>
            </a:r>
            <a:r>
              <a:rPr lang="en-US" altLang="sv-SE" sz="1400" dirty="0"/>
              <a:t>&lt;/result&gt;</a:t>
            </a:r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            &lt;result name="error"&gt;</a:t>
            </a:r>
            <a:r>
              <a:rPr lang="en-US" altLang="sv-SE" sz="1400" dirty="0" err="1"/>
              <a:t>sorry.jsp</a:t>
            </a:r>
            <a:r>
              <a:rPr lang="en-US" altLang="sv-SE" sz="1400" dirty="0"/>
              <a:t>&lt;/result&gt;</a:t>
            </a:r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        &lt;/action&gt;</a:t>
            </a:r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    &lt;/package&gt;</a:t>
            </a:r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&lt;/struts&gt;</a:t>
            </a:r>
            <a:endParaRPr lang="en-US" altLang="sv-SE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E238A9B3-1845-48C3-8ECD-8DA0F90EC07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What to do next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3C07D98E-4DFA-4138-AABA-5B56A238E59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Quiz about Semi-structured data, XML-based languages, usages (Quiz 4)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noFill/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arrow"/>
        </a:ln>
        <a:effectLst/>
      </a:spPr>
      <a:bodyPr/>
      <a:lstStyle/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26871</TotalTime>
  <Words>3048</Words>
  <Application>Microsoft Office PowerPoint</Application>
  <PresentationFormat>A4 Paper (210x297 mm)</PresentationFormat>
  <Paragraphs>451</Paragraphs>
  <Slides>34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 Unicode MS</vt:lpstr>
      <vt:lpstr>Arial</vt:lpstr>
      <vt:lpstr>Times New Roman</vt:lpstr>
      <vt:lpstr>Default Design</vt:lpstr>
      <vt:lpstr>SDXML VT2024 Models and languages for  semi-structured data and XML  </vt:lpstr>
      <vt:lpstr>XML-based languages</vt:lpstr>
      <vt:lpstr>XML-based languages - examples</vt:lpstr>
      <vt:lpstr>DC (Dublin Core)</vt:lpstr>
      <vt:lpstr>MathML</vt:lpstr>
      <vt:lpstr>MathML</vt:lpstr>
      <vt:lpstr>CML (Chemical Markup Language)</vt:lpstr>
      <vt:lpstr>RecipeML</vt:lpstr>
      <vt:lpstr>ODF (Open Document Format) </vt:lpstr>
      <vt:lpstr>OOXML (Open Office XML)</vt:lpstr>
      <vt:lpstr>SVG (Scalable Vector Graphics)</vt:lpstr>
      <vt:lpstr>WSDL (Web Services Description Language)</vt:lpstr>
      <vt:lpstr>RSS (Really Simple Syndication)</vt:lpstr>
      <vt:lpstr>RSS (Really Simple Syndication)</vt:lpstr>
      <vt:lpstr>RDF (Resource Description Framework)</vt:lpstr>
      <vt:lpstr>RDF/XML example</vt:lpstr>
      <vt:lpstr>RDF, DC and other languages</vt:lpstr>
      <vt:lpstr>Open Data</vt:lpstr>
      <vt:lpstr>Usages of XML and JSON</vt:lpstr>
      <vt:lpstr>Metadata in Files</vt:lpstr>
      <vt:lpstr>APIs</vt:lpstr>
      <vt:lpstr>REST API - Example</vt:lpstr>
      <vt:lpstr>REST API - Example</vt:lpstr>
      <vt:lpstr>REST API - Example</vt:lpstr>
      <vt:lpstr>REST API - Example</vt:lpstr>
      <vt:lpstr>SOAP Message - Example</vt:lpstr>
      <vt:lpstr>Configurations</vt:lpstr>
      <vt:lpstr>Programming</vt:lpstr>
      <vt:lpstr>Maven</vt:lpstr>
      <vt:lpstr>JavaFX with FXML</vt:lpstr>
      <vt:lpstr>Spring</vt:lpstr>
      <vt:lpstr>Hibernate</vt:lpstr>
      <vt:lpstr>Struts</vt:lpstr>
      <vt:lpstr>What to do next</vt:lpstr>
    </vt:vector>
  </TitlesOfParts>
  <Company>SU/KTH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 XML-based languages, Usages</dc:title>
  <dc:creator>nikos dimitrakas</dc:creator>
  <cp:lastModifiedBy>nikos dimitrakas</cp:lastModifiedBy>
  <cp:revision>471</cp:revision>
  <cp:lastPrinted>2024-03-05T14:58:15Z</cp:lastPrinted>
  <dcterms:created xsi:type="dcterms:W3CDTF">1999-01-06T15:00:23Z</dcterms:created>
  <dcterms:modified xsi:type="dcterms:W3CDTF">2024-03-07T08:13:45Z</dcterms:modified>
</cp:coreProperties>
</file>